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88" r:id="rId2"/>
    <p:sldId id="265" r:id="rId3"/>
    <p:sldId id="267" r:id="rId4"/>
    <p:sldId id="256" r:id="rId5"/>
    <p:sldId id="268" r:id="rId6"/>
    <p:sldId id="263" r:id="rId7"/>
    <p:sldId id="269" r:id="rId8"/>
    <p:sldId id="270" r:id="rId9"/>
    <p:sldId id="261" r:id="rId10"/>
    <p:sldId id="271" r:id="rId11"/>
    <p:sldId id="262" r:id="rId12"/>
    <p:sldId id="272" r:id="rId13"/>
    <p:sldId id="273" r:id="rId14"/>
    <p:sldId id="260" r:id="rId15"/>
    <p:sldId id="257" r:id="rId16"/>
    <p:sldId id="275" r:id="rId17"/>
    <p:sldId id="274" r:id="rId18"/>
    <p:sldId id="259" r:id="rId19"/>
    <p:sldId id="258" r:id="rId20"/>
    <p:sldId id="264" r:id="rId21"/>
    <p:sldId id="266" r:id="rId22"/>
    <p:sldId id="276" r:id="rId23"/>
    <p:sldId id="285" r:id="rId24"/>
    <p:sldId id="281" r:id="rId25"/>
    <p:sldId id="284" r:id="rId26"/>
    <p:sldId id="282" r:id="rId27"/>
    <p:sldId id="280" r:id="rId28"/>
    <p:sldId id="283" r:id="rId29"/>
    <p:sldId id="279" r:id="rId30"/>
    <p:sldId id="286" r:id="rId31"/>
    <p:sldId id="278" r:id="rId32"/>
    <p:sldId id="277" r:id="rId33"/>
    <p:sldId id="287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SeOZ9KzU+FGqutUTudc5xw==" hashData="R19+811n/x2Iew9Tp2a4FFxbJCw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06" autoAdjust="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AABCF-C033-4AA8-9B84-E3E097B524C3}" type="datetimeFigureOut">
              <a:rPr lang="tr-TR" smtClean="0"/>
              <a:t>17.12.2011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B0FE5E-DC08-4458-AD71-316B75EEE0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8218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B0FE5E-DC08-4458-AD71-316B75EEE009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3325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5838-554D-4B7E-AC6D-C55EFDD3E34C}" type="datetime1">
              <a:rPr lang="tr-TR" smtClean="0"/>
              <a:t>17.12.2011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54811-96BF-4E4A-BC78-B9905CFBDDEF}" type="datetime1">
              <a:rPr lang="tr-TR" smtClean="0"/>
              <a:t>17.12.2011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4667A-4A15-4E7C-9EC0-5F9EECC0033A}" type="datetime1">
              <a:rPr lang="tr-TR" smtClean="0"/>
              <a:t>17.12.2011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34C47-CB61-4502-AC94-4FE4D3E17F99}" type="datetime1">
              <a:rPr lang="tr-TR" smtClean="0"/>
              <a:t>17.12.2011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6D34-850C-4EF4-BED6-38D0569F0427}" type="datetime1">
              <a:rPr lang="tr-TR" smtClean="0"/>
              <a:t>17.12.2011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D9009-41BC-419D-941E-8CCE0B693C81}" type="datetime1">
              <a:rPr lang="tr-TR" smtClean="0"/>
              <a:t>17.12.2011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9FA9-62B8-4A73-B05D-66750A45AE42}" type="datetime1">
              <a:rPr lang="tr-TR" smtClean="0"/>
              <a:t>17.12.2011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A023B-5191-4348-9214-C6556E889C0B}" type="datetime1">
              <a:rPr lang="tr-TR" smtClean="0"/>
              <a:t>17.12.2011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34CA-4819-4794-96E5-FB5C8D2A6351}" type="datetime1">
              <a:rPr lang="tr-TR" smtClean="0"/>
              <a:t>17.12.2011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0C667-3074-4005-95FC-D56C225D9748}" type="datetime1">
              <a:rPr lang="tr-TR" smtClean="0"/>
              <a:t>17.12.2011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EC7FE-4C42-473F-A5CC-B985D3115EC4}" type="datetime1">
              <a:rPr lang="tr-TR" smtClean="0"/>
              <a:t>17.12.2011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D9117-F753-4990-9B7B-5681FA3AACC6}" type="datetime1">
              <a:rPr lang="tr-TR" smtClean="0"/>
              <a:t>17.12.2011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502494C-91A0-473F-A2D6-25E0FFFD9CD4}" type="slidenum">
              <a:rPr lang="tr-TR"/>
              <a:pPr eaLnBrk="1" hangingPunct="1"/>
              <a:t>1</a:t>
            </a:fld>
            <a:endParaRPr lang="tr-TR"/>
          </a:p>
        </p:txBody>
      </p:sp>
      <p:sp>
        <p:nvSpPr>
          <p:cNvPr id="52226" name="AutoShape 2"/>
          <p:cNvSpPr>
            <a:spLocks noChangeArrowheads="1"/>
          </p:cNvSpPr>
          <p:nvPr/>
        </p:nvSpPr>
        <p:spPr bwMode="auto">
          <a:xfrm>
            <a:off x="827584" y="260648"/>
            <a:ext cx="7056784" cy="1819672"/>
          </a:xfrm>
          <a:prstGeom prst="wedgeRectCallout">
            <a:avLst>
              <a:gd name="adj1" fmla="val -26142"/>
              <a:gd name="adj2" fmla="val 19245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CEBİRSEL İFADELERDE MODELLEME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179512" y="3645024"/>
            <a:ext cx="8715958" cy="2634952"/>
          </a:xfrm>
          <a:prstGeom prst="wedgeRectCallout">
            <a:avLst>
              <a:gd name="adj1" fmla="val -15588"/>
              <a:gd name="adj2" fmla="val -50000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48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UZMAN </a:t>
            </a:r>
            <a:r>
              <a:rPr lang="tr-TR" sz="4400" b="1" dirty="0">
                <a:solidFill>
                  <a:srgbClr val="FF0000"/>
                </a:solidFill>
              </a:rPr>
              <a:t>MATEMATİK ÖĞRETMENİ</a:t>
            </a:r>
          </a:p>
          <a:p>
            <a:pPr algn="r"/>
            <a:r>
              <a:rPr lang="tr-TR" sz="3200" b="1" dirty="0"/>
              <a:t>		                                         </a:t>
            </a:r>
            <a:r>
              <a:rPr lang="tr-TR" sz="3200" b="1" dirty="0" smtClean="0">
                <a:hlinkClick r:id="rId2"/>
              </a:rPr>
              <a:t>omeraskerden@hotmail.com.tr</a:t>
            </a:r>
            <a:endParaRPr lang="tr-TR" sz="3200" b="1" dirty="0"/>
          </a:p>
          <a:p>
            <a:pPr algn="ctr"/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386774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  <p:bldP spid="522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9</a:t>
            </a:r>
            <a:r>
              <a:rPr lang="tr-TR" sz="2000" b="1" dirty="0"/>
              <a:t>) 2x.3x=6x</a:t>
            </a:r>
            <a:r>
              <a:rPr lang="tr-TR" sz="2000" b="1" baseline="30000" dirty="0"/>
              <a:t>2 </a:t>
            </a:r>
            <a:r>
              <a:rPr lang="tr-TR" sz="2000" b="1" dirty="0"/>
              <a:t>Cebirsel ifadesini model kurarak gösteriniz</a:t>
            </a:r>
            <a:r>
              <a:rPr lang="tr-TR" sz="2000" b="1" dirty="0" smtClean="0"/>
              <a:t>.</a:t>
            </a:r>
            <a:r>
              <a:rPr lang="tr-TR" sz="2000" b="1" dirty="0"/>
              <a:t> </a:t>
            </a:r>
            <a:endParaRPr lang="tr-TR" sz="2000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971600" y="1988840"/>
            <a:ext cx="57606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0" y="1283702"/>
            <a:ext cx="0" cy="4449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1691680" y="3420259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691680" y="486916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3131840" y="1988841"/>
            <a:ext cx="0" cy="28803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V="1">
            <a:off x="4572000" y="1988841"/>
            <a:ext cx="0" cy="28803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6012160" y="1988841"/>
            <a:ext cx="0" cy="28803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3661002" y="146562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514806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1115616" y="242088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1115616" y="378904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231006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574440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5061502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2172752" y="3816828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3574440" y="3816828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4974940" y="3816828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3467255" y="730608"/>
            <a:ext cx="564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3X</a:t>
            </a:r>
            <a:endParaRPr lang="tr-TR" sz="4000" b="1" baseline="30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79512" y="3167390"/>
            <a:ext cx="564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2X</a:t>
            </a:r>
            <a:endParaRPr lang="tr-TR" sz="4000" b="1" baseline="30000" dirty="0"/>
          </a:p>
        </p:txBody>
      </p:sp>
      <p:sp>
        <p:nvSpPr>
          <p:cNvPr id="28" name="Slayt Numarası Yer Tutucusu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10</a:t>
            </a:fld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6516216" y="5714641"/>
            <a:ext cx="22028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/>
              <a:t> 2x.3x=6x</a:t>
            </a:r>
            <a:r>
              <a:rPr lang="tr-TR" sz="3600" b="1" baseline="30000" dirty="0"/>
              <a:t>2 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7931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79512" y="116632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10)  2x.(x+2)=2x</a:t>
            </a:r>
            <a:r>
              <a:rPr lang="tr-TR" sz="2000" b="1" baseline="30000" dirty="0"/>
              <a:t>2</a:t>
            </a:r>
            <a:r>
              <a:rPr lang="tr-TR" sz="2000" b="1" dirty="0"/>
              <a:t>+4x Cebirsel ifadesini model kurarak gösteriniz.</a:t>
            </a:r>
            <a:endParaRPr lang="tr-TR" sz="2000" dirty="0"/>
          </a:p>
        </p:txBody>
      </p:sp>
      <p:cxnSp>
        <p:nvCxnSpPr>
          <p:cNvPr id="4" name="Düz Ok Bağlayıcısı 3"/>
          <p:cNvCxnSpPr/>
          <p:nvPr/>
        </p:nvCxnSpPr>
        <p:spPr>
          <a:xfrm>
            <a:off x="971600" y="1988840"/>
            <a:ext cx="57606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0" y="1283702"/>
            <a:ext cx="0" cy="4449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1691680" y="3420259"/>
            <a:ext cx="28803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691680" y="4869160"/>
            <a:ext cx="28803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V="1">
            <a:off x="3131840" y="1988841"/>
            <a:ext cx="0" cy="28803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3851920" y="1988841"/>
            <a:ext cx="0" cy="28803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V="1">
            <a:off x="4572000" y="1988841"/>
            <a:ext cx="0" cy="28803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3275856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3995936" y="149126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115616" y="249289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1115616" y="386104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231006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2257835" y="387541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275856" y="249300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3995936" y="249300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3275856" y="386104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3995936" y="387541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2940922" y="810811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X+2</a:t>
            </a:r>
            <a:endParaRPr lang="tr-TR" sz="2800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323528" y="3167390"/>
            <a:ext cx="564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2X</a:t>
            </a:r>
            <a:endParaRPr lang="tr-TR" sz="2800" b="1" dirty="0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11</a:t>
            </a:fld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5724128" y="5733256"/>
            <a:ext cx="29883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2x.(x+2)=2x</a:t>
            </a:r>
            <a:r>
              <a:rPr lang="tr-TR" sz="3200" b="1" baseline="30000" dirty="0"/>
              <a:t>2</a:t>
            </a:r>
            <a:r>
              <a:rPr lang="tr-TR" sz="3200" b="1" dirty="0"/>
              <a:t>+4x 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41185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11</a:t>
            </a:r>
            <a:r>
              <a:rPr lang="tr-TR" sz="2000" b="1" dirty="0"/>
              <a:t>)  3x.(2x-3)= 6x</a:t>
            </a:r>
            <a:r>
              <a:rPr lang="tr-TR" sz="2000" b="1" baseline="30000" dirty="0"/>
              <a:t>2</a:t>
            </a:r>
            <a:r>
              <a:rPr lang="tr-TR" sz="2000" b="1" dirty="0"/>
              <a:t>-9x Cebirsel ifadesini model kurarak gösteriniz.</a:t>
            </a:r>
            <a:endParaRPr lang="tr-TR" sz="2000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0" y="1283702"/>
            <a:ext cx="0" cy="55742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1691680" y="3420259"/>
            <a:ext cx="5040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1691680" y="4869160"/>
            <a:ext cx="5040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V="1">
            <a:off x="3131840" y="1988842"/>
            <a:ext cx="0" cy="432047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V="1">
            <a:off x="4572000" y="1988842"/>
            <a:ext cx="0" cy="432047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5292080" y="1980100"/>
            <a:ext cx="0" cy="432922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V="1">
            <a:off x="6012160" y="2020797"/>
            <a:ext cx="0" cy="428852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H="1" flipV="1">
            <a:off x="6707659" y="1980099"/>
            <a:ext cx="24581" cy="432922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3635896" y="145687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4657028" y="1484784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5472132" y="1487441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6132004" y="1465621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616" y="249289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1115616" y="393305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2231006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3635896" y="249289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2259314" y="393305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3670269" y="393267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4642601" y="2492896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4642600" y="3933056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5457705" y="2492896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5457704" y="3934760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6117577" y="2508063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6102537" y="3934760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3845805" y="762186"/>
            <a:ext cx="857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2X-3</a:t>
            </a:r>
            <a:endParaRPr lang="tr-TR" sz="2800" b="1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139868" y="3932679"/>
            <a:ext cx="564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3X</a:t>
            </a:r>
            <a:endParaRPr lang="tr-TR" sz="2800" b="1" dirty="0"/>
          </a:p>
        </p:txBody>
      </p:sp>
      <p:cxnSp>
        <p:nvCxnSpPr>
          <p:cNvPr id="36" name="Düz Bağlayıcı 35"/>
          <p:cNvCxnSpPr/>
          <p:nvPr/>
        </p:nvCxnSpPr>
        <p:spPr>
          <a:xfrm>
            <a:off x="1691680" y="6309320"/>
            <a:ext cx="5040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2" name="Metin kutusu 41"/>
          <p:cNvSpPr txBox="1"/>
          <p:nvPr/>
        </p:nvSpPr>
        <p:spPr>
          <a:xfrm>
            <a:off x="1115616" y="530120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43" name="Metin kutusu 42"/>
          <p:cNvSpPr txBox="1"/>
          <p:nvPr/>
        </p:nvSpPr>
        <p:spPr>
          <a:xfrm>
            <a:off x="2259314" y="531636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3655521" y="531636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4703732" y="5316369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5472132" y="5316369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6102537" y="5337654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9" name="Slayt Numarası Yer Tutucusu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12</a:t>
            </a:fld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7141807" y="3827038"/>
            <a:ext cx="167866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3x.(2x-3</a:t>
            </a:r>
            <a:r>
              <a:rPr lang="tr-TR" sz="3200" b="1" dirty="0" smtClean="0"/>
              <a:t>)</a:t>
            </a:r>
          </a:p>
          <a:p>
            <a:r>
              <a:rPr lang="tr-TR" sz="3200" b="1" dirty="0" smtClean="0"/>
              <a:t>= </a:t>
            </a:r>
            <a:r>
              <a:rPr lang="tr-TR" sz="3200" b="1" dirty="0"/>
              <a:t>6x</a:t>
            </a:r>
            <a:r>
              <a:rPr lang="tr-TR" sz="3200" b="1" baseline="30000" dirty="0"/>
              <a:t>2</a:t>
            </a:r>
            <a:r>
              <a:rPr lang="tr-TR" sz="3200" b="1" dirty="0"/>
              <a:t>-9x 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930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42" grpId="0"/>
      <p:bldP spid="43" grpId="0"/>
      <p:bldP spid="44" grpId="0"/>
      <p:bldP spid="45" grpId="0"/>
      <p:bldP spid="46" grpId="0"/>
      <p:bldP spid="47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Düz Ok Bağlayıcısı 4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0" y="1283702"/>
            <a:ext cx="0" cy="55742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Dikdörtgen 6"/>
          <p:cNvSpPr/>
          <p:nvPr/>
        </p:nvSpPr>
        <p:spPr>
          <a:xfrm>
            <a:off x="140877" y="116632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12) </a:t>
            </a:r>
            <a:r>
              <a:rPr lang="tr-TR" sz="2000" b="1" dirty="0" smtClean="0"/>
              <a:t>  (</a:t>
            </a:r>
            <a:r>
              <a:rPr lang="tr-TR" sz="2000" b="1" dirty="0"/>
              <a:t>x+1).(x+2)=x</a:t>
            </a:r>
            <a:r>
              <a:rPr lang="tr-TR" sz="2000" b="1" baseline="30000" dirty="0"/>
              <a:t>2</a:t>
            </a:r>
            <a:r>
              <a:rPr lang="tr-TR" sz="2000" b="1" dirty="0"/>
              <a:t>+3x+2 </a:t>
            </a:r>
            <a:r>
              <a:rPr lang="tr-TR" sz="2000" b="1" dirty="0" smtClean="0"/>
              <a:t>   Cebirsel </a:t>
            </a:r>
            <a:r>
              <a:rPr lang="tr-TR" sz="2000" b="1" dirty="0"/>
              <a:t>ifadesini model kurarak gösteriniz.</a:t>
            </a:r>
            <a:endParaRPr lang="tr-TR" sz="2000" dirty="0"/>
          </a:p>
        </p:txBody>
      </p:sp>
      <p:cxnSp>
        <p:nvCxnSpPr>
          <p:cNvPr id="8" name="Düz Bağlayıcı 7"/>
          <p:cNvCxnSpPr/>
          <p:nvPr/>
        </p:nvCxnSpPr>
        <p:spPr>
          <a:xfrm>
            <a:off x="1691680" y="3420259"/>
            <a:ext cx="284354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691680" y="4149080"/>
            <a:ext cx="2877689" cy="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3131840" y="1988842"/>
            <a:ext cx="0" cy="216023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V="1">
            <a:off x="3851920" y="1988842"/>
            <a:ext cx="0" cy="216023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4535222" y="1988842"/>
            <a:ext cx="0" cy="216023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3275856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995936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616" y="242088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1115616" y="354774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2231006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2276062" y="354101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3275856" y="246670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3275856" y="354101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1</a:t>
            </a:r>
            <a:endParaRPr lang="tr-TR" sz="2800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3995936" y="248156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6" name="Metin kutusu 25"/>
          <p:cNvSpPr txBox="1"/>
          <p:nvPr/>
        </p:nvSpPr>
        <p:spPr>
          <a:xfrm>
            <a:off x="3995936" y="35477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2741394" y="760482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X+2</a:t>
            </a:r>
            <a:endParaRPr lang="tr-TR" sz="28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34838" y="2944108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X+1</a:t>
            </a:r>
            <a:endParaRPr lang="tr-TR" sz="2800" b="1" dirty="0"/>
          </a:p>
        </p:txBody>
      </p:sp>
      <p:sp>
        <p:nvSpPr>
          <p:cNvPr id="30" name="Slayt Numarası Yer Tutucusu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13</a:t>
            </a:fld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4667598" y="5659507"/>
            <a:ext cx="4154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/>
              <a:t>(</a:t>
            </a:r>
            <a:r>
              <a:rPr lang="tr-TR" sz="3600" b="1" dirty="0"/>
              <a:t>x+1).(x+2)=</a:t>
            </a:r>
            <a:r>
              <a:rPr lang="tr-TR" sz="3600" b="1" dirty="0" smtClean="0"/>
              <a:t>x</a:t>
            </a:r>
            <a:r>
              <a:rPr lang="tr-TR" sz="3600" b="1" baseline="30000" dirty="0" smtClean="0"/>
              <a:t>2</a:t>
            </a:r>
            <a:r>
              <a:rPr lang="tr-TR" sz="3600" b="1" dirty="0" smtClean="0"/>
              <a:t>+3x+2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416744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78575" y="70518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13</a:t>
            </a:r>
            <a:r>
              <a:rPr lang="tr-TR" sz="2000" b="1" dirty="0"/>
              <a:t>) (x+2).(x+3)=x</a:t>
            </a:r>
            <a:r>
              <a:rPr lang="tr-TR" sz="2000" b="1" baseline="30000" dirty="0"/>
              <a:t>2</a:t>
            </a:r>
            <a:r>
              <a:rPr lang="tr-TR" sz="2000" b="1" dirty="0"/>
              <a:t>+5x+6 Cebirsel ifadesini model kurarak gösteriniz.</a:t>
            </a:r>
            <a:endParaRPr lang="tr-TR" sz="2000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1691680" y="1283702"/>
            <a:ext cx="0" cy="55742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691680" y="3420259"/>
            <a:ext cx="36004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691680" y="4149080"/>
            <a:ext cx="36004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1691680" y="4869160"/>
            <a:ext cx="36004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V="1">
            <a:off x="3131840" y="1988843"/>
            <a:ext cx="0" cy="288031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3851920" y="1988843"/>
            <a:ext cx="0" cy="288031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V="1">
            <a:off x="4568392" y="1980100"/>
            <a:ext cx="0" cy="288031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V="1">
            <a:off x="5292080" y="1988843"/>
            <a:ext cx="0" cy="288031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1115616" y="242088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3275856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3995936" y="150601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705118" y="150601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616" y="354763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616" y="430781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2231006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3300962" y="244902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5" name="Metin kutusu 24"/>
          <p:cNvSpPr txBox="1"/>
          <p:nvPr/>
        </p:nvSpPr>
        <p:spPr>
          <a:xfrm>
            <a:off x="3995936" y="244293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6" name="Metin kutusu 25"/>
          <p:cNvSpPr txBox="1"/>
          <p:nvPr/>
        </p:nvSpPr>
        <p:spPr>
          <a:xfrm>
            <a:off x="4705118" y="244902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7" name="Metin kutusu 26"/>
          <p:cNvSpPr txBox="1"/>
          <p:nvPr/>
        </p:nvSpPr>
        <p:spPr>
          <a:xfrm>
            <a:off x="2259314" y="354763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8" name="Metin kutusu 27"/>
          <p:cNvSpPr txBox="1"/>
          <p:nvPr/>
        </p:nvSpPr>
        <p:spPr>
          <a:xfrm>
            <a:off x="2259314" y="430781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0" name="Metin kutusu 29"/>
          <p:cNvSpPr txBox="1"/>
          <p:nvPr/>
        </p:nvSpPr>
        <p:spPr>
          <a:xfrm>
            <a:off x="3300962" y="350349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3300962" y="427842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3995936" y="350349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3991637" y="427842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4705118" y="353908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4705118" y="427842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3275856" y="651441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X+3</a:t>
            </a:r>
            <a:endParaRPr lang="tr-TR" sz="2800" b="1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110015" y="3399075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X+2</a:t>
            </a:r>
            <a:endParaRPr lang="tr-TR" sz="2800" b="1" dirty="0"/>
          </a:p>
        </p:txBody>
      </p:sp>
      <p:sp>
        <p:nvSpPr>
          <p:cNvPr id="39" name="Slayt Numarası Yer Tutucusu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14</a:t>
            </a:fld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4392488" y="5661248"/>
            <a:ext cx="4427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smtClean="0"/>
              <a:t>(</a:t>
            </a:r>
            <a:r>
              <a:rPr lang="tr-TR" sz="4000" b="1" dirty="0"/>
              <a:t>x+2).(x+3)=</a:t>
            </a:r>
            <a:r>
              <a:rPr lang="tr-TR" sz="4000" b="1" dirty="0" smtClean="0"/>
              <a:t>x</a:t>
            </a:r>
            <a:r>
              <a:rPr lang="tr-TR" sz="4000" b="1" baseline="30000" dirty="0" smtClean="0"/>
              <a:t>2</a:t>
            </a:r>
            <a:r>
              <a:rPr lang="tr-TR" sz="4000" b="1" dirty="0" smtClean="0"/>
              <a:t>+5x+6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94997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12008" y="116632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14) (x+3).(x+4)=x</a:t>
            </a:r>
            <a:r>
              <a:rPr lang="tr-TR" sz="2000" b="1" baseline="30000" dirty="0"/>
              <a:t>2</a:t>
            </a:r>
            <a:r>
              <a:rPr lang="tr-TR" sz="2000" b="1" dirty="0"/>
              <a:t>+7x+12 Cebirsel ifadesini model kurarak gösteriniz.</a:t>
            </a:r>
            <a:endParaRPr lang="tr-TR" sz="2000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0" y="1283702"/>
            <a:ext cx="0" cy="55742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1691680" y="3420259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691680" y="414908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691680" y="486916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1691680" y="558924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V="1">
            <a:off x="3131840" y="1988844"/>
            <a:ext cx="0" cy="36003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3832521" y="1988840"/>
            <a:ext cx="0" cy="36003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V="1">
            <a:off x="4555601" y="1988844"/>
            <a:ext cx="0" cy="36003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V="1">
            <a:off x="5292080" y="1988844"/>
            <a:ext cx="0" cy="36003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V="1">
            <a:off x="6012160" y="1988844"/>
            <a:ext cx="0" cy="36003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3275856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4025625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705118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555667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97223" y="249289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1153070" y="351824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38321" y="431655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38321" y="5036632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2231006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3275856" y="249289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8" name="Metin kutusu 27"/>
          <p:cNvSpPr txBox="1"/>
          <p:nvPr/>
        </p:nvSpPr>
        <p:spPr>
          <a:xfrm>
            <a:off x="4025625" y="249289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9" name="Metin kutusu 28"/>
          <p:cNvSpPr txBox="1"/>
          <p:nvPr/>
        </p:nvSpPr>
        <p:spPr>
          <a:xfrm>
            <a:off x="4705118" y="250775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0" name="Metin kutusu 29"/>
          <p:cNvSpPr txBox="1"/>
          <p:nvPr/>
        </p:nvSpPr>
        <p:spPr>
          <a:xfrm>
            <a:off x="5513618" y="250787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1" name="Metin kutusu 30"/>
          <p:cNvSpPr txBox="1"/>
          <p:nvPr/>
        </p:nvSpPr>
        <p:spPr>
          <a:xfrm>
            <a:off x="2259314" y="347058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2" name="Metin kutusu 31"/>
          <p:cNvSpPr txBox="1"/>
          <p:nvPr/>
        </p:nvSpPr>
        <p:spPr>
          <a:xfrm>
            <a:off x="2231006" y="431655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3" name="Metin kutusu 32"/>
          <p:cNvSpPr txBox="1"/>
          <p:nvPr/>
        </p:nvSpPr>
        <p:spPr>
          <a:xfrm>
            <a:off x="2259314" y="5036632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4" name="Metin kutusu 33"/>
          <p:cNvSpPr txBox="1"/>
          <p:nvPr/>
        </p:nvSpPr>
        <p:spPr>
          <a:xfrm>
            <a:off x="3275856" y="352742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4025625" y="3555762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4714684" y="352742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5465094" y="351824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8" name="Metin kutusu 37"/>
          <p:cNvSpPr txBox="1"/>
          <p:nvPr/>
        </p:nvSpPr>
        <p:spPr>
          <a:xfrm>
            <a:off x="3255926" y="431655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4025625" y="430180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0" name="Metin kutusu 39"/>
          <p:cNvSpPr txBox="1"/>
          <p:nvPr/>
        </p:nvSpPr>
        <p:spPr>
          <a:xfrm>
            <a:off x="4724250" y="431655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1" name="Metin kutusu 40"/>
          <p:cNvSpPr txBox="1"/>
          <p:nvPr/>
        </p:nvSpPr>
        <p:spPr>
          <a:xfrm>
            <a:off x="5479031" y="427242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3275856" y="502199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3" name="Metin kutusu 42"/>
          <p:cNvSpPr txBox="1"/>
          <p:nvPr/>
        </p:nvSpPr>
        <p:spPr>
          <a:xfrm>
            <a:off x="4025625" y="502199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4724250" y="502199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5478939" y="502199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3275856" y="651441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X+4</a:t>
            </a:r>
            <a:endParaRPr lang="tr-TR" sz="2800" b="1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82151" y="3817372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X+3</a:t>
            </a:r>
            <a:endParaRPr lang="tr-TR" sz="2800" b="1" dirty="0"/>
          </a:p>
        </p:txBody>
      </p:sp>
      <p:sp>
        <p:nvSpPr>
          <p:cNvPr id="48" name="Dikdörtgen 47"/>
          <p:cNvSpPr/>
          <p:nvPr/>
        </p:nvSpPr>
        <p:spPr>
          <a:xfrm>
            <a:off x="4188820" y="5984457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/>
              <a:t>(x+3</a:t>
            </a:r>
            <a:r>
              <a:rPr lang="tr-TR" sz="3600" b="1" dirty="0"/>
              <a:t>).(x+4)=</a:t>
            </a:r>
            <a:r>
              <a:rPr lang="tr-TR" sz="3600" b="1" dirty="0" smtClean="0"/>
              <a:t>x</a:t>
            </a:r>
            <a:r>
              <a:rPr lang="tr-TR" sz="3600" b="1" baseline="30000" dirty="0" smtClean="0"/>
              <a:t>2</a:t>
            </a:r>
            <a:r>
              <a:rPr lang="tr-TR" sz="3600" b="1" dirty="0" smtClean="0"/>
              <a:t>+7x+12</a:t>
            </a:r>
            <a:endParaRPr lang="tr-TR" sz="3600" dirty="0"/>
          </a:p>
        </p:txBody>
      </p:sp>
      <p:sp>
        <p:nvSpPr>
          <p:cNvPr id="50" name="Slayt Numarası Yer Tutucusu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56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12008" y="116632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15) </a:t>
            </a:r>
            <a:r>
              <a:rPr lang="tr-TR" sz="2000" b="1" dirty="0"/>
              <a:t>(</a:t>
            </a:r>
            <a:r>
              <a:rPr lang="tr-TR" sz="2000" b="1" dirty="0" smtClean="0"/>
              <a:t>x-3</a:t>
            </a:r>
            <a:r>
              <a:rPr lang="tr-TR" sz="2000" b="1" dirty="0"/>
              <a:t>).(</a:t>
            </a:r>
            <a:r>
              <a:rPr lang="tr-TR" sz="2000" b="1" dirty="0" smtClean="0"/>
              <a:t>x-4</a:t>
            </a:r>
            <a:r>
              <a:rPr lang="tr-TR" sz="2000" b="1" dirty="0"/>
              <a:t>)=</a:t>
            </a:r>
            <a:r>
              <a:rPr lang="tr-TR" sz="2000" b="1" dirty="0" smtClean="0"/>
              <a:t>x</a:t>
            </a:r>
            <a:r>
              <a:rPr lang="tr-TR" sz="2000" b="1" baseline="30000" dirty="0" smtClean="0"/>
              <a:t>2</a:t>
            </a:r>
            <a:r>
              <a:rPr lang="tr-TR" sz="2000" b="1" dirty="0" smtClean="0"/>
              <a:t>-7x+12 </a:t>
            </a:r>
            <a:r>
              <a:rPr lang="tr-TR" sz="2000" b="1" dirty="0"/>
              <a:t>Cebirsel ifadesini model kurarak gösteriniz.</a:t>
            </a:r>
            <a:endParaRPr lang="tr-TR" sz="2000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0" y="1283702"/>
            <a:ext cx="0" cy="55742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1691680" y="3420259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691680" y="414908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691680" y="486916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1691680" y="558924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V="1">
            <a:off x="3131840" y="1988844"/>
            <a:ext cx="0" cy="36003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3832521" y="1988840"/>
            <a:ext cx="0" cy="36003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V="1">
            <a:off x="4555601" y="1988844"/>
            <a:ext cx="0" cy="36003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V="1">
            <a:off x="5292080" y="1988844"/>
            <a:ext cx="0" cy="36003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V="1">
            <a:off x="6012160" y="1988844"/>
            <a:ext cx="0" cy="36003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3275856" y="1484784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4025625" y="1484784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705118" y="1484784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5479031" y="1484784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97223" y="249289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1153070" y="3518247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38321" y="4316556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38321" y="5036632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2231006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3275856" y="2492896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4025625" y="2492896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4705118" y="2507757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5513618" y="2507870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2259314" y="3470588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2231006" y="4316556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2259314" y="5036632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3275856" y="3527428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4025625" y="3555762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4714684" y="3527428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5465094" y="3518247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8" name="Metin kutusu 37"/>
          <p:cNvSpPr txBox="1"/>
          <p:nvPr/>
        </p:nvSpPr>
        <p:spPr>
          <a:xfrm>
            <a:off x="3255926" y="4316556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4025625" y="4301808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40" name="Metin kutusu 39"/>
          <p:cNvSpPr txBox="1"/>
          <p:nvPr/>
        </p:nvSpPr>
        <p:spPr>
          <a:xfrm>
            <a:off x="4724250" y="4316556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41" name="Metin kutusu 40"/>
          <p:cNvSpPr txBox="1"/>
          <p:nvPr/>
        </p:nvSpPr>
        <p:spPr>
          <a:xfrm>
            <a:off x="5479031" y="4272424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3275856" y="5021997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43" name="Metin kutusu 42"/>
          <p:cNvSpPr txBox="1"/>
          <p:nvPr/>
        </p:nvSpPr>
        <p:spPr>
          <a:xfrm>
            <a:off x="4025625" y="5021997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4724250" y="5021997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5478939" y="5021997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3275856" y="651441"/>
            <a:ext cx="675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X-4</a:t>
            </a:r>
            <a:endParaRPr lang="tr-TR" sz="2800" b="1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82151" y="3817372"/>
            <a:ext cx="675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X-3</a:t>
            </a:r>
            <a:endParaRPr lang="tr-TR" sz="2800" b="1" dirty="0"/>
          </a:p>
        </p:txBody>
      </p:sp>
      <p:sp>
        <p:nvSpPr>
          <p:cNvPr id="48" name="Dikdörtgen 47"/>
          <p:cNvSpPr/>
          <p:nvPr/>
        </p:nvSpPr>
        <p:spPr>
          <a:xfrm>
            <a:off x="4188820" y="5984457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/>
              <a:t>(x-3</a:t>
            </a:r>
            <a:r>
              <a:rPr lang="tr-TR" sz="3600" b="1" dirty="0"/>
              <a:t>).(</a:t>
            </a:r>
            <a:r>
              <a:rPr lang="tr-TR" sz="3600" b="1" dirty="0" smtClean="0"/>
              <a:t>x-4</a:t>
            </a:r>
            <a:r>
              <a:rPr lang="tr-TR" sz="3600" b="1" dirty="0"/>
              <a:t>)=</a:t>
            </a:r>
            <a:r>
              <a:rPr lang="tr-TR" sz="3600" b="1" dirty="0" smtClean="0"/>
              <a:t>x</a:t>
            </a:r>
            <a:r>
              <a:rPr lang="tr-TR" sz="3600" b="1" baseline="30000" dirty="0" smtClean="0"/>
              <a:t>2</a:t>
            </a:r>
            <a:r>
              <a:rPr lang="tr-TR" sz="3600" b="1" dirty="0" smtClean="0"/>
              <a:t>-7x+12</a:t>
            </a:r>
            <a:endParaRPr lang="tr-TR" sz="3600" dirty="0"/>
          </a:p>
        </p:txBody>
      </p:sp>
      <p:sp>
        <p:nvSpPr>
          <p:cNvPr id="50" name="Slayt Numarası Yer Tutucusu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430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17</a:t>
            </a:fld>
            <a:endParaRPr lang="tr-TR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1691680" y="1283702"/>
            <a:ext cx="0" cy="55742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Dikdörtgen 8"/>
          <p:cNvSpPr/>
          <p:nvPr/>
        </p:nvSpPr>
        <p:spPr>
          <a:xfrm>
            <a:off x="150852" y="188640"/>
            <a:ext cx="8856984" cy="420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16) (x+2).(x+2)=x</a:t>
            </a:r>
            <a:r>
              <a:rPr lang="tr-TR" sz="3200" b="1" baseline="30000" dirty="0"/>
              <a:t>2</a:t>
            </a:r>
            <a:r>
              <a:rPr lang="tr-TR" sz="2000" b="1" dirty="0"/>
              <a:t>+4x+4 Cebirsel ifadesini model kurarak gösteriniz.</a:t>
            </a:r>
            <a:endParaRPr lang="tr-TR" sz="2000" dirty="0"/>
          </a:p>
        </p:txBody>
      </p:sp>
      <p:cxnSp>
        <p:nvCxnSpPr>
          <p:cNvPr id="10" name="Düz Bağlayıcı 9"/>
          <p:cNvCxnSpPr/>
          <p:nvPr/>
        </p:nvCxnSpPr>
        <p:spPr>
          <a:xfrm>
            <a:off x="1691680" y="3420259"/>
            <a:ext cx="28876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1691680" y="4149080"/>
            <a:ext cx="28876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1691680" y="4869160"/>
            <a:ext cx="28876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H="1" flipV="1">
            <a:off x="3131840" y="1988844"/>
            <a:ext cx="3672" cy="28803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 flipV="1">
            <a:off x="3851920" y="1980101"/>
            <a:ext cx="3672" cy="28803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 flipH="1" flipV="1">
            <a:off x="4575672" y="2008356"/>
            <a:ext cx="3672" cy="28803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Metin kutusu 17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3275856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995936" y="148513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616" y="242088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1115616" y="344897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616" y="4308165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2231006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3275856" y="247121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6" name="Metin kutusu 25"/>
          <p:cNvSpPr txBox="1"/>
          <p:nvPr/>
        </p:nvSpPr>
        <p:spPr>
          <a:xfrm>
            <a:off x="3995936" y="247121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7" name="Metin kutusu 26"/>
          <p:cNvSpPr txBox="1"/>
          <p:nvPr/>
        </p:nvSpPr>
        <p:spPr>
          <a:xfrm>
            <a:off x="2259314" y="354763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8" name="Metin kutusu 27"/>
          <p:cNvSpPr txBox="1"/>
          <p:nvPr/>
        </p:nvSpPr>
        <p:spPr>
          <a:xfrm>
            <a:off x="2259314" y="4308165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0" name="Metin kutusu 29"/>
          <p:cNvSpPr txBox="1"/>
          <p:nvPr/>
        </p:nvSpPr>
        <p:spPr>
          <a:xfrm>
            <a:off x="3275856" y="354774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3275856" y="429353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3995936" y="354763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3995936" y="4308165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2784245" y="760482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X+2</a:t>
            </a:r>
            <a:endParaRPr lang="tr-TR" sz="2800" b="1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122258" y="3255006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X+2</a:t>
            </a:r>
            <a:endParaRPr lang="tr-TR" sz="2800" b="1" dirty="0"/>
          </a:p>
        </p:txBody>
      </p:sp>
      <p:sp>
        <p:nvSpPr>
          <p:cNvPr id="37" name="Dikdörtgen 36"/>
          <p:cNvSpPr/>
          <p:nvPr/>
        </p:nvSpPr>
        <p:spPr>
          <a:xfrm>
            <a:off x="5081364" y="5661247"/>
            <a:ext cx="37695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(</a:t>
            </a:r>
            <a:r>
              <a:rPr lang="tr-TR" sz="3200" b="1" dirty="0"/>
              <a:t>x+2).(x+2)=</a:t>
            </a:r>
            <a:r>
              <a:rPr lang="tr-TR" sz="3200" b="1" dirty="0" smtClean="0"/>
              <a:t>x</a:t>
            </a:r>
            <a:r>
              <a:rPr lang="tr-TR" sz="4400" b="1" baseline="30000" dirty="0" smtClean="0"/>
              <a:t>2</a:t>
            </a:r>
            <a:r>
              <a:rPr lang="tr-TR" sz="3200" b="1" dirty="0" smtClean="0"/>
              <a:t>+4x+4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245913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18</a:t>
            </a:fld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07504" y="188640"/>
            <a:ext cx="8856984" cy="420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17</a:t>
            </a:r>
            <a:r>
              <a:rPr lang="tr-TR" sz="2000" b="1" dirty="0"/>
              <a:t>) (x+3).(x+3)=x</a:t>
            </a:r>
            <a:r>
              <a:rPr lang="tr-TR" sz="3200" b="1" baseline="30000" dirty="0"/>
              <a:t>2</a:t>
            </a:r>
            <a:r>
              <a:rPr lang="tr-TR" sz="2000" b="1" dirty="0"/>
              <a:t>+6x+9 Cebirsel ifadesini model kurarak gösteriniz.</a:t>
            </a:r>
            <a:endParaRPr lang="tr-TR" sz="20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1691680" y="1283702"/>
            <a:ext cx="0" cy="55742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691680" y="3420259"/>
            <a:ext cx="36004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691680" y="4869160"/>
            <a:ext cx="36004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1691680" y="4149080"/>
            <a:ext cx="36004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3131840" y="1988844"/>
            <a:ext cx="0" cy="35975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V="1">
            <a:off x="3851920" y="2002226"/>
            <a:ext cx="0" cy="358416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H="1" flipV="1">
            <a:off x="4560842" y="1986668"/>
            <a:ext cx="3672" cy="359972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 flipV="1">
            <a:off x="5292080" y="2025441"/>
            <a:ext cx="3672" cy="358150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3275856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4030660" y="149886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705118" y="150222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616" y="242088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1115616" y="351824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616" y="414908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616" y="501317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cxnSp>
        <p:nvCxnSpPr>
          <p:cNvPr id="25" name="Düz Bağlayıcı 24"/>
          <p:cNvCxnSpPr/>
          <p:nvPr/>
        </p:nvCxnSpPr>
        <p:spPr>
          <a:xfrm>
            <a:off x="1691680" y="5586392"/>
            <a:ext cx="36004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1" name="Metin kutusu 30"/>
          <p:cNvSpPr txBox="1"/>
          <p:nvPr/>
        </p:nvSpPr>
        <p:spPr>
          <a:xfrm>
            <a:off x="2231006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3275856" y="247254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3" name="Metin kutusu 32"/>
          <p:cNvSpPr txBox="1"/>
          <p:nvPr/>
        </p:nvSpPr>
        <p:spPr>
          <a:xfrm>
            <a:off x="4030660" y="247254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4" name="Metin kutusu 33"/>
          <p:cNvSpPr txBox="1"/>
          <p:nvPr/>
        </p:nvSpPr>
        <p:spPr>
          <a:xfrm>
            <a:off x="4705118" y="2493382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5" name="Metin kutusu 34"/>
          <p:cNvSpPr txBox="1"/>
          <p:nvPr/>
        </p:nvSpPr>
        <p:spPr>
          <a:xfrm>
            <a:off x="2220796" y="353269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6" name="Metin kutusu 35"/>
          <p:cNvSpPr txBox="1"/>
          <p:nvPr/>
        </p:nvSpPr>
        <p:spPr>
          <a:xfrm>
            <a:off x="2259314" y="431655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7" name="Metin kutusu 36"/>
          <p:cNvSpPr txBox="1"/>
          <p:nvPr/>
        </p:nvSpPr>
        <p:spPr>
          <a:xfrm>
            <a:off x="2259314" y="490474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8" name="Metin kutusu 37"/>
          <p:cNvSpPr txBox="1"/>
          <p:nvPr/>
        </p:nvSpPr>
        <p:spPr>
          <a:xfrm>
            <a:off x="3275856" y="355458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3275856" y="430192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0" name="Metin kutusu 39"/>
          <p:cNvSpPr txBox="1"/>
          <p:nvPr/>
        </p:nvSpPr>
        <p:spPr>
          <a:xfrm>
            <a:off x="3275856" y="490485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1" name="Metin kutusu 40"/>
          <p:cNvSpPr txBox="1"/>
          <p:nvPr/>
        </p:nvSpPr>
        <p:spPr>
          <a:xfrm>
            <a:off x="4030660" y="355458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4030660" y="4288535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3" name="Metin kutusu 42"/>
          <p:cNvSpPr txBox="1"/>
          <p:nvPr/>
        </p:nvSpPr>
        <p:spPr>
          <a:xfrm>
            <a:off x="4030660" y="490485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4705118" y="353269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4705118" y="425915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4705118" y="493876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3286546" y="760482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X+3</a:t>
            </a:r>
            <a:endParaRPr lang="tr-TR" sz="2800" b="1" dirty="0"/>
          </a:p>
        </p:txBody>
      </p:sp>
      <p:sp>
        <p:nvSpPr>
          <p:cNvPr id="48" name="Metin kutusu 47"/>
          <p:cNvSpPr txBox="1"/>
          <p:nvPr/>
        </p:nvSpPr>
        <p:spPr>
          <a:xfrm>
            <a:off x="67609" y="3609594"/>
            <a:ext cx="744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X+3</a:t>
            </a:r>
            <a:endParaRPr lang="tr-TR" sz="2800" b="1" dirty="0"/>
          </a:p>
        </p:txBody>
      </p:sp>
      <p:sp>
        <p:nvSpPr>
          <p:cNvPr id="49" name="Dikdörtgen 48"/>
          <p:cNvSpPr/>
          <p:nvPr/>
        </p:nvSpPr>
        <p:spPr>
          <a:xfrm>
            <a:off x="4887386" y="5733256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/>
              <a:t>(</a:t>
            </a:r>
            <a:r>
              <a:rPr lang="tr-TR" sz="3600" b="1" dirty="0"/>
              <a:t>x+3).(x+3)=</a:t>
            </a:r>
            <a:r>
              <a:rPr lang="tr-TR" sz="3600" b="1" dirty="0" smtClean="0"/>
              <a:t>x</a:t>
            </a:r>
            <a:r>
              <a:rPr lang="tr-TR" sz="4800" b="1" baseline="30000" dirty="0" smtClean="0"/>
              <a:t>2</a:t>
            </a:r>
            <a:r>
              <a:rPr lang="tr-TR" sz="3600" b="1" dirty="0" smtClean="0"/>
              <a:t>+6x+9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135573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00280" y="188640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18) </a:t>
            </a:r>
            <a:r>
              <a:rPr lang="tr-TR" sz="2400" b="1" dirty="0" smtClean="0"/>
              <a:t>(2x+3).(2x+3)=4x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+12x+9  </a:t>
            </a:r>
            <a:r>
              <a:rPr lang="tr-TR" sz="2000" b="1" dirty="0" smtClean="0"/>
              <a:t>Cebirsel </a:t>
            </a:r>
            <a:r>
              <a:rPr lang="tr-TR" sz="2000" b="1" dirty="0"/>
              <a:t>ifadesini model kurarak gösteriniz.</a:t>
            </a:r>
            <a:endParaRPr lang="tr-TR" sz="200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>
          <a:xfrm>
            <a:off x="6851656" y="6427420"/>
            <a:ext cx="2133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19</a:t>
            </a:fld>
            <a:endParaRPr lang="tr-TR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971600" y="126876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1691680" y="836712"/>
            <a:ext cx="0" cy="6021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691680" y="2708920"/>
            <a:ext cx="5040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691680" y="4149080"/>
            <a:ext cx="5040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1691680" y="4869160"/>
            <a:ext cx="5040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1712448" y="5589240"/>
            <a:ext cx="501979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1712448" y="6309320"/>
            <a:ext cx="501979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V="1">
            <a:off x="3131840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V="1">
            <a:off x="4572000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 flipV="1">
            <a:off x="5292080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 flipV="1">
            <a:off x="6012160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 flipV="1">
            <a:off x="6732240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Metin kutusu 27"/>
          <p:cNvSpPr txBox="1"/>
          <p:nvPr/>
        </p:nvSpPr>
        <p:spPr>
          <a:xfrm>
            <a:off x="2259314" y="72598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9" name="Metin kutusu 28"/>
          <p:cNvSpPr txBox="1"/>
          <p:nvPr/>
        </p:nvSpPr>
        <p:spPr>
          <a:xfrm>
            <a:off x="3743633" y="72598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0" name="Metin kutusu 29"/>
          <p:cNvSpPr txBox="1"/>
          <p:nvPr/>
        </p:nvSpPr>
        <p:spPr>
          <a:xfrm>
            <a:off x="1115616" y="174639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1" name="Metin kutusu 30"/>
          <p:cNvSpPr txBox="1"/>
          <p:nvPr/>
        </p:nvSpPr>
        <p:spPr>
          <a:xfrm>
            <a:off x="1115616" y="314096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2" name="Metin kutusu 31"/>
          <p:cNvSpPr txBox="1"/>
          <p:nvPr/>
        </p:nvSpPr>
        <p:spPr>
          <a:xfrm>
            <a:off x="4705118" y="74554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5508104" y="72598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6156176" y="74554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1115616" y="431432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1115616" y="501966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1115616" y="558924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8" name="Metin kutusu 37"/>
          <p:cNvSpPr txBox="1"/>
          <p:nvPr/>
        </p:nvSpPr>
        <p:spPr>
          <a:xfrm>
            <a:off x="2172752" y="175584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3570509" y="1746394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40" name="Metin kutusu 39"/>
          <p:cNvSpPr txBox="1"/>
          <p:nvPr/>
        </p:nvSpPr>
        <p:spPr>
          <a:xfrm>
            <a:off x="2203437" y="318634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41" name="Metin kutusu 40"/>
          <p:cNvSpPr txBox="1"/>
          <p:nvPr/>
        </p:nvSpPr>
        <p:spPr>
          <a:xfrm>
            <a:off x="3570509" y="318634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4711223" y="174639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43" name="Metin kutusu 42"/>
          <p:cNvSpPr txBox="1"/>
          <p:nvPr/>
        </p:nvSpPr>
        <p:spPr>
          <a:xfrm>
            <a:off x="5508104" y="175584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44" name="Metin kutusu 43"/>
          <p:cNvSpPr txBox="1"/>
          <p:nvPr/>
        </p:nvSpPr>
        <p:spPr>
          <a:xfrm>
            <a:off x="6156176" y="175584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45" name="Metin kutusu 44"/>
          <p:cNvSpPr txBox="1"/>
          <p:nvPr/>
        </p:nvSpPr>
        <p:spPr>
          <a:xfrm>
            <a:off x="4768977" y="318091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46" name="Metin kutusu 45"/>
          <p:cNvSpPr txBox="1"/>
          <p:nvPr/>
        </p:nvSpPr>
        <p:spPr>
          <a:xfrm>
            <a:off x="5508104" y="318091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47" name="Metin kutusu 46"/>
          <p:cNvSpPr txBox="1"/>
          <p:nvPr/>
        </p:nvSpPr>
        <p:spPr>
          <a:xfrm>
            <a:off x="6131156" y="318634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48" name="Metin kutusu 47"/>
          <p:cNvSpPr txBox="1"/>
          <p:nvPr/>
        </p:nvSpPr>
        <p:spPr>
          <a:xfrm>
            <a:off x="2172752" y="431432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49" name="Metin kutusu 48"/>
          <p:cNvSpPr txBox="1"/>
          <p:nvPr/>
        </p:nvSpPr>
        <p:spPr>
          <a:xfrm>
            <a:off x="3657071" y="431378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50" name="Metin kutusu 49"/>
          <p:cNvSpPr txBox="1"/>
          <p:nvPr/>
        </p:nvSpPr>
        <p:spPr>
          <a:xfrm>
            <a:off x="2172752" y="501966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51" name="Metin kutusu 50"/>
          <p:cNvSpPr txBox="1"/>
          <p:nvPr/>
        </p:nvSpPr>
        <p:spPr>
          <a:xfrm>
            <a:off x="3672268" y="501966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52" name="Metin kutusu 51"/>
          <p:cNvSpPr txBox="1"/>
          <p:nvPr/>
        </p:nvSpPr>
        <p:spPr>
          <a:xfrm>
            <a:off x="2203437" y="578169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53" name="Metin kutusu 52"/>
          <p:cNvSpPr txBox="1"/>
          <p:nvPr/>
        </p:nvSpPr>
        <p:spPr>
          <a:xfrm>
            <a:off x="3672268" y="578169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54" name="Metin kutusu 53"/>
          <p:cNvSpPr txBox="1"/>
          <p:nvPr/>
        </p:nvSpPr>
        <p:spPr>
          <a:xfrm>
            <a:off x="4768977" y="427380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5" name="Metin kutusu 54"/>
          <p:cNvSpPr txBox="1"/>
          <p:nvPr/>
        </p:nvSpPr>
        <p:spPr>
          <a:xfrm>
            <a:off x="5469586" y="427380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6" name="Metin kutusu 55"/>
          <p:cNvSpPr txBox="1"/>
          <p:nvPr/>
        </p:nvSpPr>
        <p:spPr>
          <a:xfrm>
            <a:off x="6195239" y="427380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7" name="Metin kutusu 56"/>
          <p:cNvSpPr txBox="1"/>
          <p:nvPr/>
        </p:nvSpPr>
        <p:spPr>
          <a:xfrm>
            <a:off x="4768977" y="501966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8" name="Metin kutusu 57"/>
          <p:cNvSpPr txBox="1"/>
          <p:nvPr/>
        </p:nvSpPr>
        <p:spPr>
          <a:xfrm>
            <a:off x="5518354" y="501966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9" name="Metin kutusu 58"/>
          <p:cNvSpPr txBox="1"/>
          <p:nvPr/>
        </p:nvSpPr>
        <p:spPr>
          <a:xfrm>
            <a:off x="6156176" y="501966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0" name="Metin kutusu 59"/>
          <p:cNvSpPr txBox="1"/>
          <p:nvPr/>
        </p:nvSpPr>
        <p:spPr>
          <a:xfrm>
            <a:off x="4721473" y="578115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1" name="Metin kutusu 60"/>
          <p:cNvSpPr txBox="1"/>
          <p:nvPr/>
        </p:nvSpPr>
        <p:spPr>
          <a:xfrm>
            <a:off x="5469586" y="578115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2" name="Metin kutusu 61"/>
          <p:cNvSpPr txBox="1"/>
          <p:nvPr/>
        </p:nvSpPr>
        <p:spPr>
          <a:xfrm>
            <a:off x="6184354" y="578610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3" name="Dikdörtgen 62"/>
          <p:cNvSpPr/>
          <p:nvPr/>
        </p:nvSpPr>
        <p:spPr>
          <a:xfrm>
            <a:off x="6948264" y="3216629"/>
            <a:ext cx="214994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(2x+3).(2x+3</a:t>
            </a:r>
            <a:r>
              <a:rPr lang="tr-TR" sz="2800" b="1" dirty="0" smtClean="0"/>
              <a:t>)</a:t>
            </a:r>
          </a:p>
          <a:p>
            <a:r>
              <a:rPr lang="tr-TR" sz="2800" b="1" dirty="0" smtClean="0"/>
              <a:t>=</a:t>
            </a:r>
            <a:r>
              <a:rPr lang="tr-TR" sz="2800" b="1" dirty="0"/>
              <a:t>4x</a:t>
            </a:r>
            <a:r>
              <a:rPr lang="tr-TR" sz="3600" b="1" baseline="30000" dirty="0"/>
              <a:t>2</a:t>
            </a:r>
            <a:r>
              <a:rPr lang="tr-TR" sz="2800" b="1" dirty="0"/>
              <a:t>+12x+9 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10058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835696" y="260647"/>
            <a:ext cx="5874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CEBİR KAROLARI İLE MODELLEME</a:t>
            </a:r>
            <a:endParaRPr lang="tr-TR" sz="3200" dirty="0"/>
          </a:p>
        </p:txBody>
      </p:sp>
      <p:sp>
        <p:nvSpPr>
          <p:cNvPr id="3" name="Dikdörtgen 2"/>
          <p:cNvSpPr/>
          <p:nvPr/>
        </p:nvSpPr>
        <p:spPr>
          <a:xfrm>
            <a:off x="200942" y="883592"/>
            <a:ext cx="8763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1) X=1.X Cebirsel ifadesini model kurarak gösteriniz.</a:t>
            </a:r>
            <a:endParaRPr lang="tr-TR" sz="2000" dirty="0"/>
          </a:p>
        </p:txBody>
      </p:sp>
      <p:cxnSp>
        <p:nvCxnSpPr>
          <p:cNvPr id="8" name="Düz Ok Bağlayıcısı 7"/>
          <p:cNvCxnSpPr/>
          <p:nvPr/>
        </p:nvCxnSpPr>
        <p:spPr>
          <a:xfrm>
            <a:off x="971600" y="1988840"/>
            <a:ext cx="57606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1691680" y="1283702"/>
            <a:ext cx="0" cy="4449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Metin kutusu 18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1187624" y="208727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2259314" y="210495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</a:t>
            </a:fld>
            <a:endParaRPr lang="tr-TR"/>
          </a:p>
        </p:txBody>
      </p:sp>
      <p:cxnSp>
        <p:nvCxnSpPr>
          <p:cNvPr id="5" name="Düz Bağlayıcı 4"/>
          <p:cNvCxnSpPr/>
          <p:nvPr/>
        </p:nvCxnSpPr>
        <p:spPr>
          <a:xfrm>
            <a:off x="1691680" y="2708920"/>
            <a:ext cx="14401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3131840" y="1988840"/>
            <a:ext cx="0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7524328" y="5517232"/>
            <a:ext cx="12811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/>
              <a:t>X=1.X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84448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9" grpId="0"/>
      <p:bldP spid="20" grpId="0"/>
      <p:bldP spid="21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219393" y="188640"/>
            <a:ext cx="8784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 </a:t>
            </a:r>
            <a:r>
              <a:rPr lang="tr-TR" sz="2400" b="1" dirty="0" smtClean="0"/>
              <a:t>19</a:t>
            </a:r>
            <a:r>
              <a:rPr lang="tr-TR" sz="2400" b="1" dirty="0"/>
              <a:t>) (</a:t>
            </a:r>
            <a:r>
              <a:rPr lang="tr-TR" sz="2400" b="1" dirty="0" smtClean="0"/>
              <a:t>3x-1)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=((3x-1).(3x-1)=9x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-6x+1  </a:t>
            </a:r>
            <a:r>
              <a:rPr lang="tr-TR" sz="2000" b="1" dirty="0" smtClean="0"/>
              <a:t>Cebirsel </a:t>
            </a:r>
            <a:r>
              <a:rPr lang="tr-TR" sz="2000" b="1" dirty="0"/>
              <a:t>ifadesini model kurarak gösteriniz.</a:t>
            </a:r>
            <a:endParaRPr lang="tr-TR" sz="20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20</a:t>
            </a:fld>
            <a:endParaRPr lang="tr-TR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971600" y="126876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1691680" y="836712"/>
            <a:ext cx="0" cy="6021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691680" y="2708920"/>
            <a:ext cx="5040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721729" y="4149080"/>
            <a:ext cx="5040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1691680" y="5589240"/>
            <a:ext cx="5040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721729" y="6321079"/>
            <a:ext cx="5040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V="1">
            <a:off x="3131840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4549439" y="1309677"/>
            <a:ext cx="0" cy="498224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V="1">
            <a:off x="6012160" y="1280519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V="1">
            <a:off x="6732240" y="1297918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/>
          <p:cNvSpPr txBox="1"/>
          <p:nvPr/>
        </p:nvSpPr>
        <p:spPr>
          <a:xfrm>
            <a:off x="2259314" y="72598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3707904" y="72598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5220072" y="72598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6091235" y="725989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616" y="177281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1138229" y="323849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1138229" y="461975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1115616" y="5738661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2172752" y="175584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3621342" y="177281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5046948" y="1778523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2186761" y="321470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3621342" y="321470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5046948" y="321470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2111351" y="4623261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3603447" y="4619753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5133510" y="4664690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6139325" y="1778523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6169520" y="3229809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8" name="Metin kutusu 37"/>
          <p:cNvSpPr txBox="1"/>
          <p:nvPr/>
        </p:nvSpPr>
        <p:spPr>
          <a:xfrm>
            <a:off x="6187415" y="4664690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2172012" y="5738118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0" name="Metin kutusu 39"/>
          <p:cNvSpPr txBox="1"/>
          <p:nvPr/>
        </p:nvSpPr>
        <p:spPr>
          <a:xfrm>
            <a:off x="3605115" y="5738118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1" name="Metin kutusu 40"/>
          <p:cNvSpPr txBox="1"/>
          <p:nvPr/>
        </p:nvSpPr>
        <p:spPr>
          <a:xfrm>
            <a:off x="5133510" y="5738118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6139325" y="573160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1" name="Dikdörtgen 30"/>
          <p:cNvSpPr/>
          <p:nvPr/>
        </p:nvSpPr>
        <p:spPr>
          <a:xfrm>
            <a:off x="6942245" y="3175541"/>
            <a:ext cx="18982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/>
              <a:t>(3x-1).(3x-1</a:t>
            </a:r>
            <a:r>
              <a:rPr lang="tr-TR" sz="2400" b="1" dirty="0" smtClean="0"/>
              <a:t>)=</a:t>
            </a:r>
          </a:p>
          <a:p>
            <a:r>
              <a:rPr lang="tr-TR" sz="2400" b="1" dirty="0" smtClean="0"/>
              <a:t>9x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-6x+1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7746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21</a:t>
            </a:fld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147385" y="116632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20</a:t>
            </a:r>
            <a:r>
              <a:rPr lang="tr-TR" sz="2400" b="1" dirty="0"/>
              <a:t>) (x-5).(x-5)=</a:t>
            </a:r>
            <a:r>
              <a:rPr lang="tr-TR" sz="2400" b="1" dirty="0" smtClean="0"/>
              <a:t>x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-10x+25</a:t>
            </a:r>
            <a:r>
              <a:rPr lang="tr-TR" sz="2400" dirty="0" smtClean="0"/>
              <a:t>   </a:t>
            </a:r>
            <a:r>
              <a:rPr lang="tr-TR" sz="2000" b="1" dirty="0" smtClean="0"/>
              <a:t>Cebirsel </a:t>
            </a:r>
            <a:r>
              <a:rPr lang="tr-TR" sz="2000" b="1" dirty="0"/>
              <a:t>ifadesini model kurarak gösteriniz</a:t>
            </a:r>
            <a:r>
              <a:rPr lang="tr-TR" sz="2000" b="1" dirty="0" smtClean="0"/>
              <a:t>.</a:t>
            </a:r>
            <a:endParaRPr lang="tr-TR" sz="2000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971600" y="126876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0" y="836712"/>
            <a:ext cx="0" cy="6021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1721729" y="2708920"/>
            <a:ext cx="501051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721728" y="3429000"/>
            <a:ext cx="50105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1691680" y="4149080"/>
            <a:ext cx="5040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721727" y="4869160"/>
            <a:ext cx="501051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1721726" y="5589240"/>
            <a:ext cx="501051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1721729" y="6309320"/>
            <a:ext cx="501051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V="1">
            <a:off x="3131840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V="1">
            <a:off x="3851920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V="1">
            <a:off x="4575877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 flipV="1">
            <a:off x="5292080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V="1">
            <a:off x="6012160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 flipV="1">
            <a:off x="6732240" y="1268760"/>
            <a:ext cx="0" cy="50405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Metin kutusu 25"/>
          <p:cNvSpPr txBox="1"/>
          <p:nvPr/>
        </p:nvSpPr>
        <p:spPr>
          <a:xfrm>
            <a:off x="2259314" y="72598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7" name="Metin kutusu 26"/>
          <p:cNvSpPr txBox="1"/>
          <p:nvPr/>
        </p:nvSpPr>
        <p:spPr>
          <a:xfrm>
            <a:off x="3131840" y="707295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3972952" y="701969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4657028" y="710764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5518558" y="710764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6091235" y="725989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1187624" y="170080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34" name="Metin kutusu 33"/>
          <p:cNvSpPr txBox="1"/>
          <p:nvPr/>
        </p:nvSpPr>
        <p:spPr>
          <a:xfrm>
            <a:off x="1139534" y="2708920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1139534" y="3444821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1091444" y="4168612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1091444" y="4869160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8" name="Metin kutusu 37"/>
          <p:cNvSpPr txBox="1"/>
          <p:nvPr/>
        </p:nvSpPr>
        <p:spPr>
          <a:xfrm>
            <a:off x="1139534" y="5741312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2172752" y="175584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40" name="Metin kutusu 39"/>
          <p:cNvSpPr txBox="1"/>
          <p:nvPr/>
        </p:nvSpPr>
        <p:spPr>
          <a:xfrm>
            <a:off x="3258798" y="1755849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1" name="Metin kutusu 40"/>
          <p:cNvSpPr txBox="1"/>
          <p:nvPr/>
        </p:nvSpPr>
        <p:spPr>
          <a:xfrm>
            <a:off x="4005361" y="1755849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4689116" y="1755849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3" name="Metin kutusu 42"/>
          <p:cNvSpPr txBox="1"/>
          <p:nvPr/>
        </p:nvSpPr>
        <p:spPr>
          <a:xfrm>
            <a:off x="5411738" y="1755849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6138071" y="1761556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2235269" y="2744819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2192650" y="3527430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2204010" y="4322150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8" name="Metin kutusu 47"/>
          <p:cNvSpPr txBox="1"/>
          <p:nvPr/>
        </p:nvSpPr>
        <p:spPr>
          <a:xfrm>
            <a:off x="2192649" y="4897381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9" name="Metin kutusu 48"/>
          <p:cNvSpPr txBox="1"/>
          <p:nvPr/>
        </p:nvSpPr>
        <p:spPr>
          <a:xfrm>
            <a:off x="2204009" y="5732271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50" name="Metin kutusu 49"/>
          <p:cNvSpPr txBox="1"/>
          <p:nvPr/>
        </p:nvSpPr>
        <p:spPr>
          <a:xfrm>
            <a:off x="3299544" y="278203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1" name="Metin kutusu 50"/>
          <p:cNvSpPr txBox="1"/>
          <p:nvPr/>
        </p:nvSpPr>
        <p:spPr>
          <a:xfrm>
            <a:off x="4083560" y="278203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2" name="Metin kutusu 51"/>
          <p:cNvSpPr txBox="1"/>
          <p:nvPr/>
        </p:nvSpPr>
        <p:spPr>
          <a:xfrm>
            <a:off x="4794006" y="278203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3" name="Metin kutusu 52"/>
          <p:cNvSpPr txBox="1"/>
          <p:nvPr/>
        </p:nvSpPr>
        <p:spPr>
          <a:xfrm>
            <a:off x="5515059" y="278203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4" name="Metin kutusu 53"/>
          <p:cNvSpPr txBox="1"/>
          <p:nvPr/>
        </p:nvSpPr>
        <p:spPr>
          <a:xfrm>
            <a:off x="6161035" y="282466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5" name="Metin kutusu 54"/>
          <p:cNvSpPr txBox="1"/>
          <p:nvPr/>
        </p:nvSpPr>
        <p:spPr>
          <a:xfrm>
            <a:off x="3299544" y="35274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6" name="Metin kutusu 55"/>
          <p:cNvSpPr txBox="1"/>
          <p:nvPr/>
        </p:nvSpPr>
        <p:spPr>
          <a:xfrm>
            <a:off x="4067878" y="35274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7" name="Metin kutusu 56"/>
          <p:cNvSpPr txBox="1"/>
          <p:nvPr/>
        </p:nvSpPr>
        <p:spPr>
          <a:xfrm>
            <a:off x="4810652" y="35274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8" name="Metin kutusu 57"/>
          <p:cNvSpPr txBox="1"/>
          <p:nvPr/>
        </p:nvSpPr>
        <p:spPr>
          <a:xfrm>
            <a:off x="5474255" y="35274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9" name="Metin kutusu 58"/>
          <p:cNvSpPr txBox="1"/>
          <p:nvPr/>
        </p:nvSpPr>
        <p:spPr>
          <a:xfrm>
            <a:off x="6201843" y="358574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0" name="Metin kutusu 59"/>
          <p:cNvSpPr txBox="1"/>
          <p:nvPr/>
        </p:nvSpPr>
        <p:spPr>
          <a:xfrm>
            <a:off x="3310794" y="432215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1" name="Metin kutusu 60"/>
          <p:cNvSpPr txBox="1"/>
          <p:nvPr/>
        </p:nvSpPr>
        <p:spPr>
          <a:xfrm>
            <a:off x="4005361" y="431126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2" name="Metin kutusu 61"/>
          <p:cNvSpPr txBox="1"/>
          <p:nvPr/>
        </p:nvSpPr>
        <p:spPr>
          <a:xfrm>
            <a:off x="4767636" y="431697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3" name="Metin kutusu 62"/>
          <p:cNvSpPr txBox="1"/>
          <p:nvPr/>
        </p:nvSpPr>
        <p:spPr>
          <a:xfrm>
            <a:off x="5465360" y="428562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4" name="Metin kutusu 63"/>
          <p:cNvSpPr txBox="1"/>
          <p:nvPr/>
        </p:nvSpPr>
        <p:spPr>
          <a:xfrm>
            <a:off x="6201843" y="432215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5" name="Metin kutusu 64"/>
          <p:cNvSpPr txBox="1"/>
          <p:nvPr/>
        </p:nvSpPr>
        <p:spPr>
          <a:xfrm>
            <a:off x="3242448" y="489738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6" name="Metin kutusu 65"/>
          <p:cNvSpPr txBox="1"/>
          <p:nvPr/>
        </p:nvSpPr>
        <p:spPr>
          <a:xfrm>
            <a:off x="4043280" y="489738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7" name="Metin kutusu 66"/>
          <p:cNvSpPr txBox="1"/>
          <p:nvPr/>
        </p:nvSpPr>
        <p:spPr>
          <a:xfrm>
            <a:off x="4767636" y="489738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5411738" y="489738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69" name="Metin kutusu 68"/>
          <p:cNvSpPr txBox="1"/>
          <p:nvPr/>
        </p:nvSpPr>
        <p:spPr>
          <a:xfrm>
            <a:off x="6161035" y="489738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70" name="Metin kutusu 69"/>
          <p:cNvSpPr txBox="1"/>
          <p:nvPr/>
        </p:nvSpPr>
        <p:spPr>
          <a:xfrm>
            <a:off x="3258798" y="572138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71" name="Metin kutusu 70"/>
          <p:cNvSpPr txBox="1"/>
          <p:nvPr/>
        </p:nvSpPr>
        <p:spPr>
          <a:xfrm>
            <a:off x="4039781" y="568486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72" name="Metin kutusu 71"/>
          <p:cNvSpPr txBox="1"/>
          <p:nvPr/>
        </p:nvSpPr>
        <p:spPr>
          <a:xfrm>
            <a:off x="4751633" y="569574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73" name="Metin kutusu 72"/>
          <p:cNvSpPr txBox="1"/>
          <p:nvPr/>
        </p:nvSpPr>
        <p:spPr>
          <a:xfrm>
            <a:off x="5421090" y="568100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74" name="Metin kutusu 73"/>
          <p:cNvSpPr txBox="1"/>
          <p:nvPr/>
        </p:nvSpPr>
        <p:spPr>
          <a:xfrm>
            <a:off x="6178817" y="567235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75" name="Dikdörtgen 74"/>
          <p:cNvSpPr/>
          <p:nvPr/>
        </p:nvSpPr>
        <p:spPr>
          <a:xfrm>
            <a:off x="6827896" y="3891613"/>
            <a:ext cx="216437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(x-5).(x-5</a:t>
            </a:r>
            <a:r>
              <a:rPr lang="tr-TR" sz="3200" b="1" dirty="0" smtClean="0"/>
              <a:t>)</a:t>
            </a:r>
          </a:p>
          <a:p>
            <a:r>
              <a:rPr lang="tr-TR" sz="3200" b="1" dirty="0" smtClean="0"/>
              <a:t>=</a:t>
            </a:r>
            <a:r>
              <a:rPr lang="tr-TR" sz="3200" b="1" dirty="0"/>
              <a:t>x</a:t>
            </a:r>
            <a:r>
              <a:rPr lang="tr-TR" sz="3200" b="1" baseline="30000" dirty="0"/>
              <a:t>2</a:t>
            </a:r>
            <a:r>
              <a:rPr lang="tr-TR" sz="3200" b="1" dirty="0"/>
              <a:t>-10x+25</a:t>
            </a:r>
            <a:r>
              <a:rPr lang="tr-TR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4002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22</a:t>
            </a:fld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47385" y="116632"/>
            <a:ext cx="8856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21) X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-Y</a:t>
            </a:r>
            <a:r>
              <a:rPr lang="tr-TR" sz="3600" b="1" baseline="30000" dirty="0" smtClean="0"/>
              <a:t>2</a:t>
            </a:r>
            <a:r>
              <a:rPr lang="tr-TR" sz="2800" dirty="0" smtClean="0"/>
              <a:t>   </a:t>
            </a:r>
            <a:r>
              <a:rPr lang="tr-TR" sz="2400" b="1" dirty="0" smtClean="0"/>
              <a:t>Cebirsel </a:t>
            </a:r>
            <a:r>
              <a:rPr lang="tr-TR" sz="2400" b="1" dirty="0"/>
              <a:t>ifadesini model kurarak gösteriniz</a:t>
            </a:r>
            <a:r>
              <a:rPr lang="tr-TR" sz="2400" b="1" dirty="0" smtClean="0"/>
              <a:t>.</a:t>
            </a:r>
            <a:endParaRPr lang="tr-TR" sz="24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1691680" y="836712"/>
            <a:ext cx="1" cy="48596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2051720" y="1340768"/>
            <a:ext cx="728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275856" y="134408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cxnSp>
        <p:nvCxnSpPr>
          <p:cNvPr id="12" name="Düz Bağlayıcı 11"/>
          <p:cNvCxnSpPr/>
          <p:nvPr/>
        </p:nvCxnSpPr>
        <p:spPr>
          <a:xfrm>
            <a:off x="3131840" y="3429000"/>
            <a:ext cx="7200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3851920" y="1988840"/>
            <a:ext cx="0" cy="21602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>
            <a:off x="1691680" y="4149080"/>
            <a:ext cx="21602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3131840" y="3429000"/>
            <a:ext cx="0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Metin kutusu 18"/>
          <p:cNvSpPr txBox="1"/>
          <p:nvPr/>
        </p:nvSpPr>
        <p:spPr>
          <a:xfrm>
            <a:off x="928913" y="2434074"/>
            <a:ext cx="728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959027" y="2422630"/>
            <a:ext cx="728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2043290" y="4293096"/>
            <a:ext cx="728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3959027" y="352743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3300962" y="427049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02250" y="351958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810" y="1988840"/>
            <a:ext cx="73121" cy="141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3429000"/>
            <a:ext cx="1423690" cy="6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Metin kutusu 26"/>
          <p:cNvSpPr txBox="1"/>
          <p:nvPr/>
        </p:nvSpPr>
        <p:spPr>
          <a:xfrm>
            <a:off x="3275856" y="3585746"/>
            <a:ext cx="526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r>
              <a:rPr lang="tr-TR" sz="3600" b="1" baseline="30000" dirty="0" smtClean="0"/>
              <a:t>2</a:t>
            </a:r>
            <a:endParaRPr lang="tr-TR" sz="3600" b="1" baseline="30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2065292" y="3618325"/>
            <a:ext cx="787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YX-Y</a:t>
            </a:r>
            <a:r>
              <a:rPr lang="tr-TR" sz="2800" b="1" baseline="30000" dirty="0" smtClean="0"/>
              <a:t>2</a:t>
            </a:r>
            <a:endParaRPr lang="tr-TR" sz="2800" b="1" baseline="30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3115371" y="2550731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YX-Y</a:t>
            </a:r>
            <a:r>
              <a:rPr lang="tr-TR" sz="2800" b="1" baseline="30000" dirty="0" smtClean="0"/>
              <a:t>2</a:t>
            </a:r>
            <a:endParaRPr lang="tr-TR" sz="2800" b="1" baseline="30000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1803088" y="2545740"/>
            <a:ext cx="1312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X</a:t>
            </a:r>
            <a:r>
              <a:rPr lang="tr-TR" sz="2800" b="1" baseline="30000" dirty="0" smtClean="0"/>
              <a:t>2</a:t>
            </a:r>
            <a:r>
              <a:rPr lang="tr-TR" sz="2000" b="1" dirty="0" smtClean="0"/>
              <a:t>-2XY+Y</a:t>
            </a:r>
            <a:r>
              <a:rPr lang="tr-TR" sz="2800" b="1" baseline="30000" dirty="0" smtClean="0"/>
              <a:t>2</a:t>
            </a:r>
            <a:endParaRPr lang="tr-TR" sz="2800" b="1" baseline="30000" dirty="0"/>
          </a:p>
        </p:txBody>
      </p:sp>
      <p:sp>
        <p:nvSpPr>
          <p:cNvPr id="25" name="Dikdörtgen 24"/>
          <p:cNvSpPr/>
          <p:nvPr/>
        </p:nvSpPr>
        <p:spPr>
          <a:xfrm>
            <a:off x="729509" y="5696381"/>
            <a:ext cx="82410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(X</a:t>
            </a:r>
            <a:r>
              <a:rPr lang="tr-TR" sz="3600" b="1" baseline="30000" dirty="0" smtClean="0"/>
              <a:t>2</a:t>
            </a:r>
            <a:r>
              <a:rPr lang="tr-TR" sz="3600" b="1" dirty="0" smtClean="0"/>
              <a:t>-</a:t>
            </a:r>
            <a:r>
              <a:rPr lang="tr-TR" sz="2800" b="1" dirty="0" smtClean="0"/>
              <a:t>2XY+Y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)+(YX-Y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)</a:t>
            </a:r>
            <a:r>
              <a:rPr lang="tr-TR" sz="3600" b="1" dirty="0" smtClean="0"/>
              <a:t>+</a:t>
            </a:r>
            <a:r>
              <a:rPr lang="tr-TR" sz="2800" b="1" dirty="0" smtClean="0"/>
              <a:t>(YX-Y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)=X</a:t>
            </a:r>
            <a:r>
              <a:rPr lang="tr-TR" sz="3600" b="1" baseline="30000" dirty="0" smtClean="0"/>
              <a:t>2</a:t>
            </a:r>
            <a:r>
              <a:rPr lang="tr-TR" sz="3600" b="1" dirty="0" smtClean="0"/>
              <a:t>-</a:t>
            </a:r>
            <a:r>
              <a:rPr lang="tr-TR" sz="2800" b="1" dirty="0" smtClean="0"/>
              <a:t>2XY-Y</a:t>
            </a:r>
            <a:r>
              <a:rPr lang="tr-TR" sz="3600" b="1" baseline="30000" dirty="0" smtClean="0"/>
              <a:t>2</a:t>
            </a:r>
            <a:r>
              <a:rPr lang="tr-TR" sz="3600" b="1" dirty="0" smtClean="0"/>
              <a:t>+</a:t>
            </a:r>
            <a:r>
              <a:rPr lang="tr-TR" sz="2800" b="1" dirty="0" smtClean="0"/>
              <a:t>2XY</a:t>
            </a:r>
            <a:r>
              <a:rPr lang="tr-TR" sz="3600" b="1" dirty="0" smtClean="0"/>
              <a:t>=</a:t>
            </a:r>
            <a:r>
              <a:rPr lang="tr-TR" sz="2800" b="1" dirty="0" smtClean="0"/>
              <a:t>X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-Y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 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68697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9" grpId="0"/>
      <p:bldP spid="20" grpId="0"/>
      <p:bldP spid="21" grpId="0"/>
      <p:bldP spid="22" grpId="0"/>
      <p:bldP spid="23" grpId="0"/>
      <p:bldP spid="24" grpId="0"/>
      <p:bldP spid="27" grpId="0"/>
      <p:bldP spid="28" grpId="0"/>
      <p:bldP spid="29" grpId="0"/>
      <p:bldP spid="30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23</a:t>
            </a:fld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47385" y="116632"/>
            <a:ext cx="8856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21) X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-Y</a:t>
            </a:r>
            <a:r>
              <a:rPr lang="tr-TR" sz="3600" b="1" baseline="30000" dirty="0" smtClean="0"/>
              <a:t>2</a:t>
            </a:r>
            <a:r>
              <a:rPr lang="tr-TR" sz="2800" dirty="0" smtClean="0"/>
              <a:t>   </a:t>
            </a:r>
            <a:r>
              <a:rPr lang="tr-TR" sz="2400" b="1" dirty="0" smtClean="0"/>
              <a:t>Cebirsel </a:t>
            </a:r>
            <a:r>
              <a:rPr lang="tr-TR" sz="2400" b="1" dirty="0"/>
              <a:t>ifadesini model kurarak gösteriniz</a:t>
            </a:r>
            <a:r>
              <a:rPr lang="tr-TR" sz="2400" b="1" dirty="0" smtClean="0"/>
              <a:t>.</a:t>
            </a:r>
            <a:endParaRPr lang="tr-TR" sz="24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1691680" y="836712"/>
            <a:ext cx="1" cy="48596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H="1">
            <a:off x="1691680" y="4149080"/>
            <a:ext cx="21602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3851920" y="1988840"/>
            <a:ext cx="0" cy="21602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1691681" y="2708920"/>
            <a:ext cx="7200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2411761" y="1988840"/>
            <a:ext cx="0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H="1" flipV="1">
            <a:off x="2411762" y="2708920"/>
            <a:ext cx="1440158" cy="14401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/>
          <p:cNvSpPr txBox="1"/>
          <p:nvPr/>
        </p:nvSpPr>
        <p:spPr>
          <a:xfrm>
            <a:off x="2767586" y="1465620"/>
            <a:ext cx="728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860803" y="148897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616" y="208727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992550" y="2833112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942279" y="3167390"/>
            <a:ext cx="728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2580882" y="429309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796683" y="2071264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r>
              <a:rPr lang="tr-TR" sz="3200" b="1" baseline="30000" dirty="0" smtClean="0"/>
              <a:t>2</a:t>
            </a:r>
            <a:endParaRPr lang="tr-TR" sz="3200" b="1" baseline="30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4564784" y="4554706"/>
            <a:ext cx="432435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(</a:t>
            </a:r>
            <a:r>
              <a:rPr lang="tr-TR" sz="2800" b="1" dirty="0" smtClean="0"/>
              <a:t>X+Y).(X-Y)/</a:t>
            </a:r>
            <a:r>
              <a:rPr lang="tr-TR" sz="2800" b="1" dirty="0"/>
              <a:t>2+ (X+Y).(X-Y)/</a:t>
            </a:r>
            <a:r>
              <a:rPr lang="tr-TR" sz="2800" b="1" dirty="0" smtClean="0"/>
              <a:t>2</a:t>
            </a:r>
          </a:p>
          <a:p>
            <a:r>
              <a:rPr lang="tr-TR" sz="2800" b="1" dirty="0" smtClean="0"/>
              <a:t>=X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-Y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+X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-Y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/2=2X</a:t>
            </a:r>
            <a:r>
              <a:rPr lang="tr-TR" sz="3200" b="1" baseline="30000" dirty="0" smtClean="0"/>
              <a:t>2</a:t>
            </a:r>
            <a:r>
              <a:rPr lang="tr-TR" sz="2800" b="1" dirty="0" smtClean="0"/>
              <a:t>-2Y</a:t>
            </a:r>
            <a:r>
              <a:rPr lang="tr-TR" sz="3200" b="1" baseline="30000" dirty="0" smtClean="0"/>
              <a:t>2</a:t>
            </a:r>
            <a:r>
              <a:rPr lang="tr-TR" sz="2800" b="1" dirty="0" smtClean="0"/>
              <a:t>/2</a:t>
            </a:r>
          </a:p>
          <a:p>
            <a:r>
              <a:rPr lang="tr-TR" sz="2800" b="1" dirty="0" smtClean="0"/>
              <a:t>=2.(X</a:t>
            </a:r>
            <a:r>
              <a:rPr lang="tr-TR" sz="3200" b="1" baseline="30000" dirty="0" smtClean="0"/>
              <a:t>2</a:t>
            </a:r>
            <a:r>
              <a:rPr lang="tr-TR" sz="2800" b="1" dirty="0" smtClean="0"/>
              <a:t>-Y</a:t>
            </a:r>
            <a:r>
              <a:rPr lang="tr-TR" sz="3200" b="1" baseline="30000" dirty="0" smtClean="0"/>
              <a:t>2</a:t>
            </a:r>
            <a:r>
              <a:rPr lang="tr-TR" sz="2800" b="1" dirty="0" smtClean="0"/>
              <a:t>)/</a:t>
            </a:r>
            <a:r>
              <a:rPr lang="tr-TR" sz="2800" b="1" dirty="0" smtClean="0"/>
              <a:t>2</a:t>
            </a:r>
          </a:p>
          <a:p>
            <a:r>
              <a:rPr lang="tr-TR" sz="2800" b="1" dirty="0" smtClean="0"/>
              <a:t>=X</a:t>
            </a:r>
            <a:r>
              <a:rPr lang="tr-TR" sz="3200" b="1" baseline="30000" dirty="0" smtClean="0"/>
              <a:t>2</a:t>
            </a:r>
            <a:r>
              <a:rPr lang="tr-TR" sz="2800" b="1" dirty="0" smtClean="0"/>
              <a:t>-Y</a:t>
            </a:r>
            <a:r>
              <a:rPr lang="tr-TR" sz="3200" b="1" baseline="30000" dirty="0" smtClean="0"/>
              <a:t>2</a:t>
            </a:r>
            <a:endParaRPr lang="tr-TR" sz="2800" b="1" dirty="0"/>
          </a:p>
        </p:txBody>
      </p:sp>
      <p:sp>
        <p:nvSpPr>
          <p:cNvPr id="2" name="Dikdörtgen 1"/>
          <p:cNvSpPr/>
          <p:nvPr/>
        </p:nvSpPr>
        <p:spPr>
          <a:xfrm>
            <a:off x="1860803" y="3613666"/>
            <a:ext cx="1430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(X+Y).(X-Y)/</a:t>
            </a:r>
            <a:r>
              <a:rPr lang="tr-TR" b="1" dirty="0" smtClean="0"/>
              <a:t>2</a:t>
            </a:r>
            <a:endParaRPr lang="tr-TR" b="1" dirty="0"/>
          </a:p>
        </p:txBody>
      </p:sp>
      <p:sp>
        <p:nvSpPr>
          <p:cNvPr id="25" name="Dikdörtgen 24"/>
          <p:cNvSpPr/>
          <p:nvPr/>
        </p:nvSpPr>
        <p:spPr>
          <a:xfrm>
            <a:off x="2421720" y="2309208"/>
            <a:ext cx="1430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(X+Y).(X-Y)/</a:t>
            </a:r>
            <a:r>
              <a:rPr lang="tr-TR" b="1" dirty="0" smtClean="0"/>
              <a:t>2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0686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24</a:t>
            </a:fld>
            <a:endParaRPr lang="tr-TR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1691680" y="836712"/>
            <a:ext cx="0" cy="6021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2051720" y="1340768"/>
            <a:ext cx="728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275856" y="134408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cxnSp>
        <p:nvCxnSpPr>
          <p:cNvPr id="12" name="Düz Bağlayıcı 11"/>
          <p:cNvCxnSpPr/>
          <p:nvPr/>
        </p:nvCxnSpPr>
        <p:spPr>
          <a:xfrm>
            <a:off x="3131840" y="3429000"/>
            <a:ext cx="7200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3851920" y="1988840"/>
            <a:ext cx="0" cy="21602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>
            <a:off x="1691680" y="4149080"/>
            <a:ext cx="21602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3131840" y="3429000"/>
            <a:ext cx="0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Metin kutusu 18"/>
          <p:cNvSpPr txBox="1"/>
          <p:nvPr/>
        </p:nvSpPr>
        <p:spPr>
          <a:xfrm>
            <a:off x="928913" y="2434074"/>
            <a:ext cx="728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954781" y="2424469"/>
            <a:ext cx="728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2043290" y="4293096"/>
            <a:ext cx="728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3976608" y="351958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3300962" y="427049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02250" y="351958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810" y="1988840"/>
            <a:ext cx="73121" cy="141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3429000"/>
            <a:ext cx="1423690" cy="6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Metin kutusu 26"/>
          <p:cNvSpPr txBox="1"/>
          <p:nvPr/>
        </p:nvSpPr>
        <p:spPr>
          <a:xfrm>
            <a:off x="3275856" y="3585746"/>
            <a:ext cx="526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r>
              <a:rPr lang="tr-TR" sz="3600" b="1" baseline="30000" dirty="0" smtClean="0"/>
              <a:t>2</a:t>
            </a:r>
            <a:endParaRPr lang="tr-TR" sz="3600" b="1" baseline="30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2065292" y="3618325"/>
            <a:ext cx="787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YX-Y</a:t>
            </a:r>
            <a:r>
              <a:rPr lang="tr-TR" sz="2800" b="1" baseline="30000" dirty="0" smtClean="0"/>
              <a:t>2</a:t>
            </a:r>
            <a:endParaRPr lang="tr-TR" sz="2800" b="1" baseline="30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3115371" y="2550731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YX-Y</a:t>
            </a:r>
            <a:r>
              <a:rPr lang="tr-TR" sz="2800" b="1" baseline="30000" dirty="0" smtClean="0"/>
              <a:t>2</a:t>
            </a:r>
            <a:endParaRPr lang="tr-TR" sz="2800" b="1" baseline="30000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1803088" y="2545740"/>
            <a:ext cx="1312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X</a:t>
            </a:r>
            <a:r>
              <a:rPr lang="tr-TR" sz="2800" b="1" baseline="30000" dirty="0" smtClean="0"/>
              <a:t>2</a:t>
            </a:r>
            <a:r>
              <a:rPr lang="tr-TR" sz="2000" b="1" dirty="0" smtClean="0"/>
              <a:t>-2XY+Y</a:t>
            </a:r>
            <a:r>
              <a:rPr lang="tr-TR" sz="2800" b="1" baseline="30000" dirty="0" smtClean="0"/>
              <a:t>2</a:t>
            </a:r>
            <a:endParaRPr lang="tr-TR" sz="2800" b="1" baseline="30000" dirty="0"/>
          </a:p>
        </p:txBody>
      </p:sp>
      <p:sp>
        <p:nvSpPr>
          <p:cNvPr id="25" name="Dikdörtgen 24"/>
          <p:cNvSpPr/>
          <p:nvPr/>
        </p:nvSpPr>
        <p:spPr>
          <a:xfrm>
            <a:off x="1907704" y="5728505"/>
            <a:ext cx="7236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-[ YX-Y</a:t>
            </a:r>
            <a:r>
              <a:rPr lang="tr-TR" sz="3600" b="1" baseline="30000" dirty="0" smtClean="0"/>
              <a:t>2</a:t>
            </a:r>
            <a:r>
              <a:rPr lang="tr-TR" sz="3600" b="1" dirty="0" smtClean="0"/>
              <a:t>+</a:t>
            </a:r>
            <a:r>
              <a:rPr lang="tr-TR" sz="2800" b="1" dirty="0" smtClean="0"/>
              <a:t>YX-Y</a:t>
            </a:r>
            <a:r>
              <a:rPr lang="tr-TR" sz="3600" b="1" baseline="30000" dirty="0" smtClean="0"/>
              <a:t>2</a:t>
            </a:r>
            <a:r>
              <a:rPr lang="tr-TR" sz="3600" b="1" dirty="0" smtClean="0"/>
              <a:t>+</a:t>
            </a:r>
            <a:r>
              <a:rPr lang="tr-TR" sz="2800" b="1" dirty="0" smtClean="0"/>
              <a:t>Y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]</a:t>
            </a:r>
            <a:r>
              <a:rPr lang="tr-TR" sz="3600" b="1" dirty="0" smtClean="0"/>
              <a:t>=</a:t>
            </a:r>
            <a:r>
              <a:rPr lang="tr-TR" sz="2800" b="1" dirty="0"/>
              <a:t> </a:t>
            </a:r>
            <a:r>
              <a:rPr lang="tr-TR" sz="2800" b="1" dirty="0" smtClean="0"/>
              <a:t>X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-[2XY-Y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]=</a:t>
            </a:r>
            <a:r>
              <a:rPr lang="tr-TR" sz="2800" b="1" dirty="0"/>
              <a:t> </a:t>
            </a:r>
            <a:r>
              <a:rPr lang="tr-TR" sz="2800" b="1" dirty="0" smtClean="0"/>
              <a:t>X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-2XY+Y</a:t>
            </a:r>
            <a:r>
              <a:rPr lang="tr-TR" sz="3600" b="1" baseline="30000" dirty="0" smtClean="0"/>
              <a:t>2</a:t>
            </a:r>
            <a:endParaRPr lang="tr-TR" sz="3600" b="1" baseline="30000" dirty="0"/>
          </a:p>
        </p:txBody>
      </p:sp>
      <p:sp>
        <p:nvSpPr>
          <p:cNvPr id="31" name="Dikdörtgen 30"/>
          <p:cNvSpPr/>
          <p:nvPr/>
        </p:nvSpPr>
        <p:spPr>
          <a:xfrm>
            <a:off x="147385" y="116632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22) (X-Y)</a:t>
            </a:r>
            <a:r>
              <a:rPr lang="tr-TR" sz="3200" b="1" baseline="30000" dirty="0" smtClean="0"/>
              <a:t>2</a:t>
            </a:r>
            <a:r>
              <a:rPr lang="tr-TR" sz="2400" dirty="0" smtClean="0"/>
              <a:t>   </a:t>
            </a:r>
            <a:r>
              <a:rPr lang="tr-TR" sz="2000" b="1" dirty="0" smtClean="0"/>
              <a:t>Cebirsel </a:t>
            </a:r>
            <a:r>
              <a:rPr lang="tr-TR" sz="2000" b="1" dirty="0"/>
              <a:t>ifadesini model kurarak gösteriniz</a:t>
            </a:r>
            <a:r>
              <a:rPr lang="tr-TR" sz="2000" b="1" dirty="0" smtClean="0"/>
              <a:t>.</a:t>
            </a:r>
            <a:endParaRPr lang="tr-TR" sz="2000" dirty="0"/>
          </a:p>
        </p:txBody>
      </p:sp>
      <p:sp>
        <p:nvSpPr>
          <p:cNvPr id="36" name="Dikdörtgen 35"/>
          <p:cNvSpPr/>
          <p:nvPr/>
        </p:nvSpPr>
        <p:spPr>
          <a:xfrm>
            <a:off x="4399171" y="3169711"/>
            <a:ext cx="46051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(X-Y)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=(X-Y).(X-Y)</a:t>
            </a:r>
          </a:p>
          <a:p>
            <a:r>
              <a:rPr lang="tr-TR" sz="2800" b="1" dirty="0" smtClean="0"/>
              <a:t>          =X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-[Y.(X-Y)+Y.(X-Y)+Y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]</a:t>
            </a:r>
          </a:p>
          <a:p>
            <a:r>
              <a:rPr lang="tr-TR" sz="2800" b="1" dirty="0" smtClean="0"/>
              <a:t>	=X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-[XY-Y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+XY-Y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+Y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]</a:t>
            </a:r>
          </a:p>
          <a:p>
            <a:r>
              <a:rPr lang="tr-TR" sz="2800" b="1" dirty="0" smtClean="0"/>
              <a:t>	=X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-[2XY-Y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]</a:t>
            </a:r>
          </a:p>
          <a:p>
            <a:r>
              <a:rPr lang="tr-TR" sz="2800" b="1" dirty="0" smtClean="0"/>
              <a:t>	=X</a:t>
            </a:r>
            <a:r>
              <a:rPr lang="tr-TR" sz="2800" b="1" baseline="30000" dirty="0" smtClean="0"/>
              <a:t>2</a:t>
            </a:r>
            <a:r>
              <a:rPr lang="tr-TR" sz="2800" b="1" dirty="0" smtClean="0"/>
              <a:t>-2XY+Y</a:t>
            </a:r>
            <a:r>
              <a:rPr lang="tr-TR" sz="2800" b="1" baseline="30000" dirty="0" smtClean="0"/>
              <a:t>2</a:t>
            </a:r>
            <a:endParaRPr lang="tr-TR" sz="2800" baseline="30000" dirty="0"/>
          </a:p>
        </p:txBody>
      </p:sp>
    </p:spTree>
    <p:extLst>
      <p:ext uri="{BB962C8B-B14F-4D97-AF65-F5344CB8AC3E}">
        <p14:creationId xmlns:p14="http://schemas.microsoft.com/office/powerpoint/2010/main" val="200530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9" grpId="0"/>
      <p:bldP spid="20" grpId="0"/>
      <p:bldP spid="21" grpId="0"/>
      <p:bldP spid="22" grpId="0"/>
      <p:bldP spid="23" grpId="0"/>
      <p:bldP spid="24" grpId="0"/>
      <p:bldP spid="27" grpId="0"/>
      <p:bldP spid="28" grpId="0"/>
      <p:bldP spid="29" grpId="0"/>
      <p:bldP spid="30" grpId="0"/>
      <p:bldP spid="25" grpId="0"/>
      <p:bldP spid="31" grpId="0"/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25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49099" y="42890"/>
            <a:ext cx="8856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22) (X-Y)</a:t>
            </a:r>
            <a:r>
              <a:rPr lang="tr-TR" sz="3600" b="1" baseline="30000" dirty="0" smtClean="0"/>
              <a:t>2</a:t>
            </a:r>
            <a:r>
              <a:rPr lang="tr-TR" sz="2800" dirty="0" smtClean="0"/>
              <a:t>   </a:t>
            </a:r>
            <a:r>
              <a:rPr lang="tr-TR" sz="2400" b="1" dirty="0" smtClean="0"/>
              <a:t>Cebirsel </a:t>
            </a:r>
            <a:r>
              <a:rPr lang="tr-TR" sz="2400" b="1" dirty="0"/>
              <a:t>ifadesini model kurarak gösteriniz</a:t>
            </a:r>
            <a:r>
              <a:rPr lang="tr-TR" sz="2400" b="1" dirty="0" smtClean="0"/>
              <a:t>.</a:t>
            </a:r>
            <a:endParaRPr lang="tr-TR" sz="2400" dirty="0"/>
          </a:p>
        </p:txBody>
      </p:sp>
      <p:cxnSp>
        <p:nvCxnSpPr>
          <p:cNvPr id="8" name="Düz Ok Bağlayıcısı 7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1691680" y="836712"/>
            <a:ext cx="1" cy="48596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H="1">
            <a:off x="1691680" y="4149080"/>
            <a:ext cx="21602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3851920" y="1988840"/>
            <a:ext cx="0" cy="21602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H="1">
            <a:off x="1691681" y="3429000"/>
            <a:ext cx="21602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3131840" y="1988840"/>
            <a:ext cx="0" cy="14401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2629985" y="4149080"/>
            <a:ext cx="364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27882" y="2447310"/>
            <a:ext cx="79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857838" y="2480801"/>
            <a:ext cx="79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225903" y="3588989"/>
            <a:ext cx="396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996916" y="3520378"/>
            <a:ext cx="396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cxnSp>
        <p:nvCxnSpPr>
          <p:cNvPr id="21" name="Düz Bağlayıcı 20"/>
          <p:cNvCxnSpPr/>
          <p:nvPr/>
        </p:nvCxnSpPr>
        <p:spPr>
          <a:xfrm flipH="1" flipV="1">
            <a:off x="3851920" y="1268761"/>
            <a:ext cx="5918" cy="7200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 flipH="1" flipV="1">
            <a:off x="3131840" y="1235909"/>
            <a:ext cx="5918" cy="7200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3137758" y="1268761"/>
            <a:ext cx="720080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3137758" y="1998042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Metin kutusu 32"/>
          <p:cNvSpPr txBox="1"/>
          <p:nvPr/>
        </p:nvSpPr>
        <p:spPr>
          <a:xfrm>
            <a:off x="3951294" y="1367190"/>
            <a:ext cx="396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3299776" y="712689"/>
            <a:ext cx="396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3204574" y="1367620"/>
            <a:ext cx="746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Y</a:t>
            </a:r>
            <a:r>
              <a:rPr lang="tr-TR" sz="3600" b="1" baseline="30000" dirty="0" smtClean="0"/>
              <a:t>2</a:t>
            </a:r>
            <a:endParaRPr lang="tr-TR" sz="3600" b="1" baseline="30000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2020025" y="1407265"/>
            <a:ext cx="79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X-Y</a:t>
            </a:r>
            <a:endParaRPr lang="tr-TR" sz="2800" b="1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2383846" y="3520378"/>
            <a:ext cx="746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X.Y</a:t>
            </a:r>
            <a:endParaRPr lang="tr-TR" sz="3600" b="1" baseline="30000" dirty="0"/>
          </a:p>
        </p:txBody>
      </p:sp>
      <p:sp>
        <p:nvSpPr>
          <p:cNvPr id="38" name="Metin kutusu 37"/>
          <p:cNvSpPr txBox="1"/>
          <p:nvPr/>
        </p:nvSpPr>
        <p:spPr>
          <a:xfrm>
            <a:off x="1690843" y="2431254"/>
            <a:ext cx="1446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-2XY+Y</a:t>
            </a:r>
            <a:r>
              <a:rPr lang="tr-TR" sz="2400" b="1" baseline="30000" dirty="0" smtClean="0"/>
              <a:t>2</a:t>
            </a:r>
            <a:endParaRPr lang="tr-TR" sz="2400" b="1" baseline="30000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3132820" y="2416897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YX-Y</a:t>
            </a:r>
            <a:r>
              <a:rPr lang="tr-TR" sz="2000" b="1" baseline="30000" dirty="0" smtClean="0"/>
              <a:t>2</a:t>
            </a:r>
            <a:endParaRPr lang="tr-TR" sz="2000" b="1" baseline="30000" dirty="0"/>
          </a:p>
        </p:txBody>
      </p:sp>
      <p:sp>
        <p:nvSpPr>
          <p:cNvPr id="40" name="Dikdörtgen 39"/>
          <p:cNvSpPr/>
          <p:nvPr/>
        </p:nvSpPr>
        <p:spPr>
          <a:xfrm>
            <a:off x="2008449" y="5013176"/>
            <a:ext cx="699763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A=X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-XY-Y.(X-Y)-Y.Y+Y.Y= </a:t>
            </a:r>
            <a:r>
              <a:rPr lang="tr-TR" sz="2400" b="1" dirty="0"/>
              <a:t>X</a:t>
            </a:r>
            <a:r>
              <a:rPr lang="tr-TR" sz="3200" b="1" baseline="30000" dirty="0"/>
              <a:t>2</a:t>
            </a:r>
            <a:r>
              <a:rPr lang="tr-TR" sz="2400" b="1" dirty="0"/>
              <a:t>-XY-Y.(</a:t>
            </a:r>
            <a:r>
              <a:rPr lang="tr-TR" sz="2400" b="1" dirty="0" smtClean="0"/>
              <a:t>X-Y+Y)+Y</a:t>
            </a:r>
            <a:r>
              <a:rPr lang="tr-TR" sz="3200" b="1" baseline="30000" dirty="0" smtClean="0"/>
              <a:t>2</a:t>
            </a:r>
          </a:p>
          <a:p>
            <a:r>
              <a:rPr lang="tr-TR" sz="2800" b="1" dirty="0" smtClean="0"/>
              <a:t>A</a:t>
            </a:r>
            <a:r>
              <a:rPr lang="tr-TR" sz="2400" b="1" dirty="0" smtClean="0"/>
              <a:t>=X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-XY-Y.X+Y</a:t>
            </a:r>
            <a:r>
              <a:rPr lang="tr-TR" sz="3200" b="1" baseline="30000" dirty="0" smtClean="0"/>
              <a:t>2</a:t>
            </a:r>
            <a:r>
              <a:rPr lang="tr-TR" sz="2800" b="1" dirty="0" smtClean="0"/>
              <a:t>=</a:t>
            </a:r>
            <a:r>
              <a:rPr lang="tr-TR" sz="2400" b="1" dirty="0" smtClean="0"/>
              <a:t>  X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-2XY+Y</a:t>
            </a:r>
            <a:r>
              <a:rPr lang="tr-TR" sz="3200" b="1" baseline="30000" dirty="0" smtClean="0"/>
              <a:t>2</a:t>
            </a:r>
            <a:r>
              <a:rPr lang="tr-TR" sz="2400" dirty="0" smtClean="0"/>
              <a:t> </a:t>
            </a:r>
            <a:endParaRPr lang="tr-TR" sz="2400" dirty="0"/>
          </a:p>
        </p:txBody>
      </p:sp>
      <p:sp>
        <p:nvSpPr>
          <p:cNvPr id="41" name="Metin kutusu 40"/>
          <p:cNvSpPr txBox="1"/>
          <p:nvPr/>
        </p:nvSpPr>
        <p:spPr>
          <a:xfrm>
            <a:off x="4649925" y="2936213"/>
            <a:ext cx="43561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Y.Y=Y</a:t>
            </a:r>
            <a:r>
              <a:rPr lang="tr-TR" sz="3600" b="1" baseline="30000" dirty="0" smtClean="0"/>
              <a:t>2</a:t>
            </a:r>
            <a:r>
              <a:rPr lang="tr-TR" sz="3600" b="1" dirty="0" smtClean="0"/>
              <a:t>	 </a:t>
            </a:r>
            <a:r>
              <a:rPr lang="tr-TR" sz="2400" b="1" dirty="0" smtClean="0"/>
              <a:t>Birim karelik bir karesel bölge eklendi ve çıkarıldı.</a:t>
            </a:r>
            <a:r>
              <a:rPr lang="tr-TR" sz="2400" b="1" baseline="30000" dirty="0" smtClean="0"/>
              <a:t> </a:t>
            </a:r>
            <a:endParaRPr lang="tr-TR" sz="2400" b="1" baseline="30000" dirty="0"/>
          </a:p>
        </p:txBody>
      </p:sp>
    </p:spTree>
    <p:extLst>
      <p:ext uri="{BB962C8B-B14F-4D97-AF65-F5344CB8AC3E}">
        <p14:creationId xmlns:p14="http://schemas.microsoft.com/office/powerpoint/2010/main" val="131848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/>
      <p:bldP spid="18" grpId="0"/>
      <p:bldP spid="19" grpId="0"/>
      <p:bldP spid="20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26</a:t>
            </a:fld>
            <a:endParaRPr lang="tr-TR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971600" y="1988840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1691680" y="836712"/>
            <a:ext cx="1" cy="48245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2199771" y="135403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275856" y="134408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cxnSp>
        <p:nvCxnSpPr>
          <p:cNvPr id="12" name="Düz Bağlayıcı 11"/>
          <p:cNvCxnSpPr/>
          <p:nvPr/>
        </p:nvCxnSpPr>
        <p:spPr>
          <a:xfrm>
            <a:off x="3131840" y="3429000"/>
            <a:ext cx="7200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3851920" y="1988840"/>
            <a:ext cx="0" cy="21602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>
            <a:off x="1691680" y="4149080"/>
            <a:ext cx="21602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3131840" y="3429000"/>
            <a:ext cx="0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Metin kutusu 18"/>
          <p:cNvSpPr txBox="1"/>
          <p:nvPr/>
        </p:nvSpPr>
        <p:spPr>
          <a:xfrm>
            <a:off x="1119831" y="2484185"/>
            <a:ext cx="364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994189" y="2401532"/>
            <a:ext cx="364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2065292" y="4270498"/>
            <a:ext cx="360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3994189" y="349782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3300962" y="4270498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02250" y="351958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endParaRPr lang="tr-TR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810" y="1988840"/>
            <a:ext cx="73121" cy="141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3429000"/>
            <a:ext cx="1423690" cy="6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Metin kutusu 26"/>
          <p:cNvSpPr txBox="1"/>
          <p:nvPr/>
        </p:nvSpPr>
        <p:spPr>
          <a:xfrm>
            <a:off x="3275856" y="3585746"/>
            <a:ext cx="526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Y</a:t>
            </a:r>
            <a:r>
              <a:rPr lang="tr-TR" sz="3600" b="1" baseline="30000" dirty="0" smtClean="0"/>
              <a:t>2</a:t>
            </a:r>
            <a:endParaRPr lang="tr-TR" sz="3600" b="1" baseline="30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2065292" y="3572886"/>
            <a:ext cx="706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YX</a:t>
            </a:r>
            <a:endParaRPr lang="tr-TR" sz="3600" b="1" baseline="30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3115371" y="2550731"/>
            <a:ext cx="567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YX</a:t>
            </a:r>
            <a:endParaRPr lang="tr-TR" sz="3600" b="1" baseline="30000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2097457" y="2550731"/>
            <a:ext cx="509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r>
              <a:rPr lang="tr-TR" sz="3200" b="1" baseline="30000" dirty="0" smtClean="0"/>
              <a:t>2</a:t>
            </a:r>
            <a:endParaRPr lang="tr-TR" sz="3200" b="1" baseline="30000" dirty="0"/>
          </a:p>
        </p:txBody>
      </p:sp>
      <p:sp>
        <p:nvSpPr>
          <p:cNvPr id="25" name="Dikdörtgen 24"/>
          <p:cNvSpPr/>
          <p:nvPr/>
        </p:nvSpPr>
        <p:spPr>
          <a:xfrm>
            <a:off x="1699435" y="5661247"/>
            <a:ext cx="7304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(X+Y)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=(X+Y).(X+Y)=X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+ YX</a:t>
            </a:r>
            <a:r>
              <a:rPr lang="tr-TR" sz="3600" b="1" dirty="0" smtClean="0"/>
              <a:t>+</a:t>
            </a:r>
            <a:r>
              <a:rPr lang="tr-TR" sz="2800" b="1" dirty="0" smtClean="0"/>
              <a:t>YX</a:t>
            </a:r>
            <a:r>
              <a:rPr lang="tr-TR" sz="3600" b="1" dirty="0" smtClean="0"/>
              <a:t>+</a:t>
            </a:r>
            <a:r>
              <a:rPr lang="tr-TR" sz="2800" b="1" dirty="0" smtClean="0"/>
              <a:t>Y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= X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+2XY+Y</a:t>
            </a:r>
            <a:r>
              <a:rPr lang="tr-TR" sz="3600" b="1" baseline="30000" dirty="0" smtClean="0"/>
              <a:t>2</a:t>
            </a:r>
            <a:endParaRPr lang="tr-TR" sz="3600" b="1" baseline="30000" dirty="0"/>
          </a:p>
        </p:txBody>
      </p:sp>
      <p:sp>
        <p:nvSpPr>
          <p:cNvPr id="31" name="Dikdörtgen 30"/>
          <p:cNvSpPr/>
          <p:nvPr/>
        </p:nvSpPr>
        <p:spPr>
          <a:xfrm>
            <a:off x="147385" y="116632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23) (X+Y)</a:t>
            </a:r>
            <a:r>
              <a:rPr lang="tr-TR" sz="3200" b="1" baseline="30000" dirty="0" smtClean="0"/>
              <a:t>2</a:t>
            </a:r>
            <a:r>
              <a:rPr lang="tr-TR" sz="2400" dirty="0" smtClean="0"/>
              <a:t>   </a:t>
            </a:r>
            <a:r>
              <a:rPr lang="tr-TR" sz="2000" b="1" dirty="0" smtClean="0"/>
              <a:t>Cebirsel </a:t>
            </a:r>
            <a:r>
              <a:rPr lang="tr-TR" sz="2000" b="1" dirty="0"/>
              <a:t>ifadesini model kurarak gösteriniz</a:t>
            </a:r>
            <a:r>
              <a:rPr lang="tr-TR" sz="2000" b="1" dirty="0" smtClean="0"/>
              <a:t>.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36738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9" grpId="0"/>
      <p:bldP spid="20" grpId="0"/>
      <p:bldP spid="21" grpId="0"/>
      <p:bldP spid="22" grpId="0"/>
      <p:bldP spid="23" grpId="0"/>
      <p:bldP spid="24" grpId="0"/>
      <p:bldP spid="27" grpId="0"/>
      <p:bldP spid="28" grpId="0"/>
      <p:bldP spid="29" grpId="0"/>
      <p:bldP spid="30" grpId="0"/>
      <p:bldP spid="25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27</a:t>
            </a:fld>
            <a:endParaRPr lang="tr-TR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5536" y="116632"/>
            <a:ext cx="82089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b="1" dirty="0">
                <a:solidFill>
                  <a:srgbClr val="FF0000"/>
                </a:solidFill>
              </a:rPr>
              <a:t>CEBİRSEL İFADELERDE MODEL KURMA İLE ALAN VE ÇEVRE </a:t>
            </a:r>
            <a:r>
              <a:rPr lang="tr-TR" b="1" dirty="0" smtClean="0">
                <a:solidFill>
                  <a:srgbClr val="FF0000"/>
                </a:solidFill>
              </a:rPr>
              <a:t>BULMA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57808" y="485964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1) Kenar uzunlukları 3X</a:t>
            </a:r>
            <a:r>
              <a:rPr lang="tr-TR" sz="2400" b="1" dirty="0"/>
              <a:t> </a:t>
            </a:r>
            <a:r>
              <a:rPr lang="tr-TR" sz="2400" b="1" dirty="0" smtClean="0"/>
              <a:t>ve (2X+3) olan dikdörtgenin çevresi kaç birimdir?</a:t>
            </a:r>
            <a:endParaRPr lang="tr-TR" sz="2400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971600" y="1316961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1691682" y="901462"/>
            <a:ext cx="0" cy="5956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313184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>
            <a:stCxn id="2" idx="2"/>
          </p:cNvCxnSpPr>
          <p:nvPr/>
        </p:nvCxnSpPr>
        <p:spPr>
          <a:xfrm>
            <a:off x="4550296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601216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H="1">
            <a:off x="1691682" y="2708920"/>
            <a:ext cx="432047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H="1">
            <a:off x="1691680" y="486916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H="1">
            <a:off x="1691680" y="414908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 flipH="1">
            <a:off x="1699473" y="558924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1699473" y="630932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Metin kutusu 29"/>
          <p:cNvSpPr txBox="1"/>
          <p:nvPr/>
        </p:nvSpPr>
        <p:spPr>
          <a:xfrm>
            <a:off x="2199770" y="78319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3655958" y="78319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5148064" y="75805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1071653" y="161984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1071652" y="3212976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1071653" y="432118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1071651" y="5030254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1071653" y="574668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6156176" y="170080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8" name="Metin kutusu 47"/>
          <p:cNvSpPr txBox="1"/>
          <p:nvPr/>
        </p:nvSpPr>
        <p:spPr>
          <a:xfrm>
            <a:off x="6149088" y="3169806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9" name="Metin kutusu 48"/>
          <p:cNvSpPr txBox="1"/>
          <p:nvPr/>
        </p:nvSpPr>
        <p:spPr>
          <a:xfrm>
            <a:off x="5162073" y="6334780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1" name="Metin kutusu 50"/>
          <p:cNvSpPr txBox="1"/>
          <p:nvPr/>
        </p:nvSpPr>
        <p:spPr>
          <a:xfrm>
            <a:off x="2213737" y="6356942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2" name="Metin kutusu 51"/>
          <p:cNvSpPr txBox="1"/>
          <p:nvPr/>
        </p:nvSpPr>
        <p:spPr>
          <a:xfrm>
            <a:off x="3655958" y="6334780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3" name="Metin kutusu 52"/>
          <p:cNvSpPr txBox="1"/>
          <p:nvPr/>
        </p:nvSpPr>
        <p:spPr>
          <a:xfrm>
            <a:off x="6156176" y="421197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4" name="Metin kutusu 53"/>
          <p:cNvSpPr txBox="1"/>
          <p:nvPr/>
        </p:nvSpPr>
        <p:spPr>
          <a:xfrm>
            <a:off x="6149088" y="4972136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5" name="Metin kutusu 54"/>
          <p:cNvSpPr txBox="1"/>
          <p:nvPr/>
        </p:nvSpPr>
        <p:spPr>
          <a:xfrm>
            <a:off x="6149087" y="572798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6" name="Metin kutusu 55"/>
          <p:cNvSpPr txBox="1"/>
          <p:nvPr/>
        </p:nvSpPr>
        <p:spPr>
          <a:xfrm>
            <a:off x="6746744" y="4444006"/>
            <a:ext cx="23790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Ç=2.(a+b)</a:t>
            </a:r>
          </a:p>
          <a:p>
            <a:r>
              <a:rPr lang="tr-TR" sz="2800" b="1" dirty="0" smtClean="0"/>
              <a:t>Ç=2.(3x+2x+3)</a:t>
            </a:r>
          </a:p>
          <a:p>
            <a:r>
              <a:rPr lang="tr-TR" sz="2800" b="1" dirty="0" smtClean="0"/>
              <a:t>Ç=2.(5x+3)</a:t>
            </a:r>
          </a:p>
          <a:p>
            <a:r>
              <a:rPr lang="tr-TR" sz="2800" b="1" dirty="0" smtClean="0"/>
              <a:t>Ç=10x+6 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185513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7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28</a:t>
            </a:fld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44774" y="187937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2) Kenar uzunlukları 3X</a:t>
            </a:r>
            <a:r>
              <a:rPr lang="tr-TR" sz="2400" b="1" dirty="0"/>
              <a:t> </a:t>
            </a:r>
            <a:r>
              <a:rPr lang="tr-TR" sz="2400" b="1" dirty="0" smtClean="0"/>
              <a:t>ve (2X+3) olan dikdörtgenin alanı kaç birimdir?</a:t>
            </a:r>
            <a:endParaRPr lang="tr-TR" sz="2400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971600" y="1316961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1691682" y="901462"/>
            <a:ext cx="0" cy="5956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313184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4551035" y="1306418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601216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H="1">
            <a:off x="1691682" y="2708920"/>
            <a:ext cx="432047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H="1">
            <a:off x="1691680" y="486916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H="1">
            <a:off x="1691680" y="414908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 flipH="1">
            <a:off x="1699473" y="558924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 flipH="1">
            <a:off x="1699473" y="6309320"/>
            <a:ext cx="43204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Metin kutusu 29"/>
          <p:cNvSpPr txBox="1"/>
          <p:nvPr/>
        </p:nvSpPr>
        <p:spPr>
          <a:xfrm>
            <a:off x="2199770" y="78319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3655958" y="78319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5148064" y="75805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1071653" y="161984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1071652" y="3212976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1071653" y="432118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1071651" y="5030254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1071653" y="574668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8" name="Metin kutusu 37"/>
          <p:cNvSpPr txBox="1"/>
          <p:nvPr/>
        </p:nvSpPr>
        <p:spPr>
          <a:xfrm>
            <a:off x="2172752" y="175584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3655958" y="174759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40" name="Metin kutusu 39"/>
          <p:cNvSpPr txBox="1"/>
          <p:nvPr/>
        </p:nvSpPr>
        <p:spPr>
          <a:xfrm>
            <a:off x="5074338" y="175584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41" name="Metin kutusu 40"/>
          <p:cNvSpPr txBox="1"/>
          <p:nvPr/>
        </p:nvSpPr>
        <p:spPr>
          <a:xfrm>
            <a:off x="2199770" y="318918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3666325" y="318918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43" name="Metin kutusu 42"/>
          <p:cNvSpPr txBox="1"/>
          <p:nvPr/>
        </p:nvSpPr>
        <p:spPr>
          <a:xfrm>
            <a:off x="5014622" y="321297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2273495" y="426768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3729683" y="426768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5088347" y="426768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2263070" y="4871904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8" name="Metin kutusu 47"/>
          <p:cNvSpPr txBox="1"/>
          <p:nvPr/>
        </p:nvSpPr>
        <p:spPr>
          <a:xfrm>
            <a:off x="3729682" y="4871904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9" name="Metin kutusu 48"/>
          <p:cNvSpPr txBox="1"/>
          <p:nvPr/>
        </p:nvSpPr>
        <p:spPr>
          <a:xfrm>
            <a:off x="5162073" y="4871904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0" name="Metin kutusu 49"/>
          <p:cNvSpPr txBox="1"/>
          <p:nvPr/>
        </p:nvSpPr>
        <p:spPr>
          <a:xfrm>
            <a:off x="2295030" y="574668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1" name="Metin kutusu 50"/>
          <p:cNvSpPr txBox="1"/>
          <p:nvPr/>
        </p:nvSpPr>
        <p:spPr>
          <a:xfrm>
            <a:off x="3740050" y="574668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2" name="Metin kutusu 51"/>
          <p:cNvSpPr txBox="1"/>
          <p:nvPr/>
        </p:nvSpPr>
        <p:spPr>
          <a:xfrm>
            <a:off x="5074338" y="574668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3" name="Metin kutusu 52"/>
          <p:cNvSpPr txBox="1"/>
          <p:nvPr/>
        </p:nvSpPr>
        <p:spPr>
          <a:xfrm>
            <a:off x="6315896" y="3645259"/>
            <a:ext cx="24855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A=</a:t>
            </a:r>
            <a:r>
              <a:rPr lang="tr-TR" sz="2800" b="1" dirty="0" err="1" smtClean="0"/>
              <a:t>a.b</a:t>
            </a:r>
            <a:endParaRPr lang="tr-TR" sz="2800" b="1" dirty="0" smtClean="0"/>
          </a:p>
          <a:p>
            <a:r>
              <a:rPr lang="tr-TR" sz="2800" b="1" dirty="0" smtClean="0"/>
              <a:t>A=3x.(2x+3)</a:t>
            </a:r>
          </a:p>
          <a:p>
            <a:r>
              <a:rPr lang="tr-TR" sz="2800" b="1" dirty="0" smtClean="0"/>
              <a:t>A=6x</a:t>
            </a:r>
            <a:r>
              <a:rPr lang="tr-TR" sz="3200" b="1" baseline="30000" dirty="0" smtClean="0"/>
              <a:t>2</a:t>
            </a:r>
            <a:r>
              <a:rPr lang="tr-TR" sz="2800" b="1" dirty="0" smtClean="0"/>
              <a:t>+9x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421332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29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44974" y="0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3) </a:t>
            </a:r>
            <a:r>
              <a:rPr lang="tr-TR" sz="2400" b="1" dirty="0" smtClean="0"/>
              <a:t>Kenar uzunlukları (3X </a:t>
            </a:r>
            <a:r>
              <a:rPr lang="tr-TR" sz="2400" b="1" dirty="0" smtClean="0"/>
              <a:t>+1) </a:t>
            </a:r>
            <a:r>
              <a:rPr lang="tr-TR" sz="2400" b="1" dirty="0" smtClean="0"/>
              <a:t>ve </a:t>
            </a:r>
            <a:r>
              <a:rPr lang="tr-TR" sz="2400" b="1" dirty="0" smtClean="0"/>
              <a:t>(3X+3</a:t>
            </a:r>
            <a:r>
              <a:rPr lang="tr-TR" sz="2400" b="1" dirty="0" smtClean="0"/>
              <a:t>) olan dikdörtgenin çevresi kaç birimdir?</a:t>
            </a:r>
            <a:endParaRPr lang="tr-TR" sz="2400" dirty="0"/>
          </a:p>
        </p:txBody>
      </p:sp>
      <p:cxnSp>
        <p:nvCxnSpPr>
          <p:cNvPr id="4" name="Düz Ok Bağlayıcısı 3"/>
          <p:cNvCxnSpPr/>
          <p:nvPr/>
        </p:nvCxnSpPr>
        <p:spPr>
          <a:xfrm>
            <a:off x="971600" y="1316961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2" y="901462"/>
            <a:ext cx="0" cy="5956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 flipH="1">
            <a:off x="1691682" y="2708920"/>
            <a:ext cx="648071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 flipH="1">
            <a:off x="1691682" y="4149080"/>
            <a:ext cx="648071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H="1">
            <a:off x="1691682" y="5589240"/>
            <a:ext cx="648071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H="1">
            <a:off x="1655677" y="6309320"/>
            <a:ext cx="651672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313184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4550296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601216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6732240" y="1316960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>
            <a:off x="745232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>
            <a:off x="8161241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Metin kutusu 17"/>
          <p:cNvSpPr txBox="1"/>
          <p:nvPr/>
        </p:nvSpPr>
        <p:spPr>
          <a:xfrm>
            <a:off x="2199770" y="78319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3707904" y="770694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5076056" y="79374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85989" y="170080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85989" y="3068960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56029" y="458112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71913" y="569721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6156176" y="78319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6876256" y="79374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7596336" y="79374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2" name="Metin kutusu 51"/>
          <p:cNvSpPr txBox="1"/>
          <p:nvPr/>
        </p:nvSpPr>
        <p:spPr>
          <a:xfrm>
            <a:off x="6166542" y="630931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3" name="Metin kutusu 52"/>
          <p:cNvSpPr txBox="1"/>
          <p:nvPr/>
        </p:nvSpPr>
        <p:spPr>
          <a:xfrm>
            <a:off x="6903573" y="630931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4" name="Metin kutusu 53"/>
          <p:cNvSpPr txBox="1"/>
          <p:nvPr/>
        </p:nvSpPr>
        <p:spPr>
          <a:xfrm>
            <a:off x="7596334" y="6334780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5" name="Metin kutusu 54"/>
          <p:cNvSpPr txBox="1"/>
          <p:nvPr/>
        </p:nvSpPr>
        <p:spPr>
          <a:xfrm>
            <a:off x="8173072" y="570646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6" name="Metin kutusu 55"/>
          <p:cNvSpPr txBox="1"/>
          <p:nvPr/>
        </p:nvSpPr>
        <p:spPr>
          <a:xfrm>
            <a:off x="2152689" y="6334780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7" name="Metin kutusu 56"/>
          <p:cNvSpPr txBox="1"/>
          <p:nvPr/>
        </p:nvSpPr>
        <p:spPr>
          <a:xfrm>
            <a:off x="3528121" y="630931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8" name="Metin kutusu 57"/>
          <p:cNvSpPr txBox="1"/>
          <p:nvPr/>
        </p:nvSpPr>
        <p:spPr>
          <a:xfrm>
            <a:off x="5099482" y="632308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9" name="Metin kutusu 58"/>
          <p:cNvSpPr txBox="1"/>
          <p:nvPr/>
        </p:nvSpPr>
        <p:spPr>
          <a:xfrm>
            <a:off x="8184968" y="175765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60" name="Metin kutusu 59"/>
          <p:cNvSpPr txBox="1"/>
          <p:nvPr/>
        </p:nvSpPr>
        <p:spPr>
          <a:xfrm>
            <a:off x="8184968" y="316984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61" name="Metin kutusu 60"/>
          <p:cNvSpPr txBox="1"/>
          <p:nvPr/>
        </p:nvSpPr>
        <p:spPr>
          <a:xfrm>
            <a:off x="8196864" y="461109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62" name="Metin kutusu 61"/>
          <p:cNvSpPr txBox="1"/>
          <p:nvPr/>
        </p:nvSpPr>
        <p:spPr>
          <a:xfrm>
            <a:off x="4550296" y="378242"/>
            <a:ext cx="427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Ç=2.(</a:t>
            </a:r>
            <a:r>
              <a:rPr lang="tr-TR" sz="2400" b="1" dirty="0" err="1" smtClean="0">
                <a:solidFill>
                  <a:srgbClr val="FF0000"/>
                </a:solidFill>
              </a:rPr>
              <a:t>a+b</a:t>
            </a:r>
            <a:r>
              <a:rPr lang="tr-TR" sz="2400" b="1" dirty="0" smtClean="0">
                <a:solidFill>
                  <a:srgbClr val="FF0000"/>
                </a:solidFill>
              </a:rPr>
              <a:t>)  Ç=2.(6x+4)  Ç=12x+8 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21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00942" y="188640"/>
            <a:ext cx="8763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2) 2.x Cebirsel ifadesini model kurarak gösteriniz.</a:t>
            </a:r>
            <a:endParaRPr lang="tr-TR" sz="2000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971600" y="1988840"/>
            <a:ext cx="57606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0" y="1283702"/>
            <a:ext cx="0" cy="4449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187624" y="208727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187624" y="290578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2241649" y="213279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241649" y="290578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0" name="Slayt Numarası Yer Tutucusu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3</a:t>
            </a:fld>
            <a:endParaRPr lang="tr-TR"/>
          </a:p>
        </p:txBody>
      </p:sp>
      <p:cxnSp>
        <p:nvCxnSpPr>
          <p:cNvPr id="3" name="Düz Bağlayıcı 2"/>
          <p:cNvCxnSpPr/>
          <p:nvPr/>
        </p:nvCxnSpPr>
        <p:spPr>
          <a:xfrm>
            <a:off x="1691680" y="2718502"/>
            <a:ext cx="141904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1691680" y="3429000"/>
            <a:ext cx="141904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3110727" y="2008004"/>
            <a:ext cx="0" cy="14209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8028384" y="5589240"/>
            <a:ext cx="753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/>
              <a:t>2.x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43230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6" grpId="0"/>
      <p:bldP spid="17" grpId="0"/>
      <p:bldP spid="18" grpId="0"/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30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44974" y="0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4) </a:t>
            </a:r>
            <a:r>
              <a:rPr lang="tr-TR" sz="2400" b="1" dirty="0" smtClean="0"/>
              <a:t>Kenar uzunlukları (3X </a:t>
            </a:r>
            <a:r>
              <a:rPr lang="tr-TR" sz="2400" b="1" dirty="0" smtClean="0"/>
              <a:t>+1) </a:t>
            </a:r>
            <a:r>
              <a:rPr lang="tr-TR" sz="2400" b="1" dirty="0" smtClean="0"/>
              <a:t>ve </a:t>
            </a:r>
            <a:r>
              <a:rPr lang="tr-TR" sz="2400" b="1" dirty="0" smtClean="0"/>
              <a:t>(3X+3</a:t>
            </a:r>
            <a:r>
              <a:rPr lang="tr-TR" sz="2400" b="1" dirty="0" smtClean="0"/>
              <a:t>) olan dikdörtgenin </a:t>
            </a:r>
            <a:r>
              <a:rPr lang="tr-TR" sz="2400" b="1" dirty="0" smtClean="0"/>
              <a:t>alanı </a:t>
            </a:r>
            <a:r>
              <a:rPr lang="tr-TR" sz="2400" b="1" dirty="0" smtClean="0"/>
              <a:t> </a:t>
            </a:r>
            <a:r>
              <a:rPr lang="tr-TR" sz="2400" b="1" dirty="0" smtClean="0"/>
              <a:t>kaç </a:t>
            </a:r>
            <a:r>
              <a:rPr lang="tr-TR" sz="2400" b="1" dirty="0" smtClean="0"/>
              <a:t>birim karedir</a:t>
            </a:r>
            <a:r>
              <a:rPr lang="tr-TR" sz="2400" b="1" dirty="0" smtClean="0"/>
              <a:t>?</a:t>
            </a:r>
            <a:endParaRPr lang="tr-TR" sz="2400" dirty="0"/>
          </a:p>
        </p:txBody>
      </p:sp>
      <p:cxnSp>
        <p:nvCxnSpPr>
          <p:cNvPr id="4" name="Düz Ok Bağlayıcısı 3"/>
          <p:cNvCxnSpPr/>
          <p:nvPr/>
        </p:nvCxnSpPr>
        <p:spPr>
          <a:xfrm>
            <a:off x="971600" y="1316961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2" y="901462"/>
            <a:ext cx="0" cy="5956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 flipH="1">
            <a:off x="1691682" y="2708920"/>
            <a:ext cx="648071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 flipH="1">
            <a:off x="1691682" y="4149080"/>
            <a:ext cx="648071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H="1">
            <a:off x="1691682" y="5589240"/>
            <a:ext cx="648071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H="1">
            <a:off x="1655677" y="6309320"/>
            <a:ext cx="651672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313184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4550296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601216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6732240" y="1316960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>
            <a:off x="745232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>
            <a:off x="8161241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Metin kutusu 17"/>
          <p:cNvSpPr txBox="1"/>
          <p:nvPr/>
        </p:nvSpPr>
        <p:spPr>
          <a:xfrm>
            <a:off x="2199770" y="78319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3707904" y="770694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5076056" y="79374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85989" y="170080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85989" y="3068960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56029" y="458112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71913" y="569721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6156176" y="78319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6876256" y="79374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7596336" y="79374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2172752" y="175584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3634178" y="175584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5075316" y="175584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2199770" y="3140968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3571983" y="3146675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5087586" y="3152382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2126044" y="464582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3560453" y="465153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5002330" y="4651536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6156176" y="175765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8" name="Metin kutusu 37"/>
          <p:cNvSpPr txBox="1"/>
          <p:nvPr/>
        </p:nvSpPr>
        <p:spPr>
          <a:xfrm>
            <a:off x="6876256" y="175765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7596335" y="175765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0" name="Metin kutusu 39"/>
          <p:cNvSpPr txBox="1"/>
          <p:nvPr/>
        </p:nvSpPr>
        <p:spPr>
          <a:xfrm>
            <a:off x="6156176" y="314096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1" name="Metin kutusu 40"/>
          <p:cNvSpPr txBox="1"/>
          <p:nvPr/>
        </p:nvSpPr>
        <p:spPr>
          <a:xfrm>
            <a:off x="6876255" y="3154626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7578752" y="3128464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3" name="Metin kutusu 42"/>
          <p:cNvSpPr txBox="1"/>
          <p:nvPr/>
        </p:nvSpPr>
        <p:spPr>
          <a:xfrm>
            <a:off x="6156175" y="464582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6902901" y="4645746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7578751" y="4651536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2199770" y="569721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3583879" y="569721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8" name="Metin kutusu 47"/>
          <p:cNvSpPr txBox="1"/>
          <p:nvPr/>
        </p:nvSpPr>
        <p:spPr>
          <a:xfrm>
            <a:off x="5075316" y="569721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49" name="Metin kutusu 48"/>
          <p:cNvSpPr txBox="1"/>
          <p:nvPr/>
        </p:nvSpPr>
        <p:spPr>
          <a:xfrm>
            <a:off x="6156174" y="569721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0" name="Metin kutusu 49"/>
          <p:cNvSpPr txBox="1"/>
          <p:nvPr/>
        </p:nvSpPr>
        <p:spPr>
          <a:xfrm>
            <a:off x="6903573" y="570646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1" name="Metin kutusu 50"/>
          <p:cNvSpPr txBox="1"/>
          <p:nvPr/>
        </p:nvSpPr>
        <p:spPr>
          <a:xfrm>
            <a:off x="7596336" y="569721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2" name="Metin kutusu 51"/>
          <p:cNvSpPr txBox="1"/>
          <p:nvPr/>
        </p:nvSpPr>
        <p:spPr>
          <a:xfrm>
            <a:off x="6166542" y="630931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3" name="Metin kutusu 52"/>
          <p:cNvSpPr txBox="1"/>
          <p:nvPr/>
        </p:nvSpPr>
        <p:spPr>
          <a:xfrm>
            <a:off x="6903573" y="630931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4" name="Metin kutusu 53"/>
          <p:cNvSpPr txBox="1"/>
          <p:nvPr/>
        </p:nvSpPr>
        <p:spPr>
          <a:xfrm>
            <a:off x="7596334" y="6334780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5" name="Metin kutusu 54"/>
          <p:cNvSpPr txBox="1"/>
          <p:nvPr/>
        </p:nvSpPr>
        <p:spPr>
          <a:xfrm>
            <a:off x="8173072" y="5706461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6" name="Metin kutusu 55"/>
          <p:cNvSpPr txBox="1"/>
          <p:nvPr/>
        </p:nvSpPr>
        <p:spPr>
          <a:xfrm>
            <a:off x="2152689" y="6334780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7" name="Metin kutusu 56"/>
          <p:cNvSpPr txBox="1"/>
          <p:nvPr/>
        </p:nvSpPr>
        <p:spPr>
          <a:xfrm>
            <a:off x="3528121" y="630931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8" name="Metin kutusu 57"/>
          <p:cNvSpPr txBox="1"/>
          <p:nvPr/>
        </p:nvSpPr>
        <p:spPr>
          <a:xfrm>
            <a:off x="5099482" y="632308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9" name="Metin kutusu 58"/>
          <p:cNvSpPr txBox="1"/>
          <p:nvPr/>
        </p:nvSpPr>
        <p:spPr>
          <a:xfrm>
            <a:off x="8184968" y="175765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60" name="Metin kutusu 59"/>
          <p:cNvSpPr txBox="1"/>
          <p:nvPr/>
        </p:nvSpPr>
        <p:spPr>
          <a:xfrm>
            <a:off x="8184968" y="316984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61" name="Metin kutusu 60"/>
          <p:cNvSpPr txBox="1"/>
          <p:nvPr/>
        </p:nvSpPr>
        <p:spPr>
          <a:xfrm>
            <a:off x="8196864" y="461109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62" name="Metin kutusu 61"/>
          <p:cNvSpPr txBox="1"/>
          <p:nvPr/>
        </p:nvSpPr>
        <p:spPr>
          <a:xfrm>
            <a:off x="6166542" y="378242"/>
            <a:ext cx="2653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A=</a:t>
            </a:r>
            <a:r>
              <a:rPr lang="tr-TR" sz="2400" b="1" dirty="0" err="1" smtClean="0">
                <a:solidFill>
                  <a:srgbClr val="FF0000"/>
                </a:solidFill>
              </a:rPr>
              <a:t>a.b</a:t>
            </a:r>
            <a:r>
              <a:rPr lang="tr-TR" sz="2400" b="1" dirty="0" smtClean="0">
                <a:solidFill>
                  <a:srgbClr val="FF0000"/>
                </a:solidFill>
              </a:rPr>
              <a:t>=9x</a:t>
            </a:r>
            <a:r>
              <a:rPr lang="tr-TR" sz="2800" b="1" baseline="30000" dirty="0" smtClean="0">
                <a:solidFill>
                  <a:srgbClr val="FF0000"/>
                </a:solidFill>
              </a:rPr>
              <a:t>2</a:t>
            </a:r>
            <a:r>
              <a:rPr lang="tr-TR" sz="2400" b="1" dirty="0" smtClean="0">
                <a:solidFill>
                  <a:srgbClr val="FF0000"/>
                </a:solidFill>
              </a:rPr>
              <a:t>+12x+3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36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31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22353" y="19213"/>
            <a:ext cx="8999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5) </a:t>
            </a:r>
            <a:r>
              <a:rPr lang="tr-TR" sz="2400" b="1" dirty="0" smtClean="0"/>
              <a:t>Kenar </a:t>
            </a:r>
            <a:r>
              <a:rPr lang="tr-TR" sz="2400" b="1" dirty="0" smtClean="0"/>
              <a:t>uzunluğu (2X -3) birim olan karenin </a:t>
            </a:r>
            <a:r>
              <a:rPr lang="tr-TR" sz="2400" b="1" dirty="0" smtClean="0"/>
              <a:t>çevresi kaç birimdir?</a:t>
            </a:r>
            <a:endParaRPr lang="tr-TR" sz="2400" dirty="0"/>
          </a:p>
        </p:txBody>
      </p:sp>
      <p:cxnSp>
        <p:nvCxnSpPr>
          <p:cNvPr id="4" name="Düz Ok Bağlayıcısı 3"/>
          <p:cNvCxnSpPr/>
          <p:nvPr/>
        </p:nvCxnSpPr>
        <p:spPr>
          <a:xfrm>
            <a:off x="971600" y="1316961"/>
            <a:ext cx="78488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2" y="901462"/>
            <a:ext cx="0" cy="5956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313184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4587719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529208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6012160" y="1316960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673224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H="1">
            <a:off x="1691682" y="2708920"/>
            <a:ext cx="50405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H="1">
            <a:off x="1666673" y="4149080"/>
            <a:ext cx="50405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H="1">
            <a:off x="1666673" y="4869160"/>
            <a:ext cx="50405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H="1">
            <a:off x="1691682" y="5589240"/>
            <a:ext cx="50405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>
            <a:off x="1691682" y="6309319"/>
            <a:ext cx="50405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/>
          <p:cNvSpPr txBox="1"/>
          <p:nvPr/>
        </p:nvSpPr>
        <p:spPr>
          <a:xfrm>
            <a:off x="2199770" y="78319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717264" y="78319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259164" y="170080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236742" y="3068960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6081597" y="78319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5436096" y="78964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4627097" y="795551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068187" y="415553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068187" y="506602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068187" y="558924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4733883" y="628627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5427486" y="628627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6081597" y="628627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6738378" y="576305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6749841" y="5057721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6749841" y="4322893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6762999" y="1717367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6730317" y="3068960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2199769" y="6286272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3665909" y="6309319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7314442" y="4822158"/>
            <a:ext cx="17939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C00000"/>
                </a:solidFill>
              </a:rPr>
              <a:t>Ç=4.a</a:t>
            </a:r>
            <a:endParaRPr lang="tr-TR" sz="2800" b="1" dirty="0" smtClean="0">
              <a:solidFill>
                <a:srgbClr val="C00000"/>
              </a:solidFill>
            </a:endParaRPr>
          </a:p>
          <a:p>
            <a:r>
              <a:rPr lang="tr-TR" sz="2800" b="1" dirty="0" smtClean="0">
                <a:solidFill>
                  <a:srgbClr val="C00000"/>
                </a:solidFill>
              </a:rPr>
              <a:t>Ç=4.(2x-3)</a:t>
            </a:r>
            <a:endParaRPr lang="tr-TR" sz="2800" b="1" dirty="0" smtClean="0">
              <a:solidFill>
                <a:srgbClr val="C00000"/>
              </a:solidFill>
            </a:endParaRPr>
          </a:p>
          <a:p>
            <a:r>
              <a:rPr lang="tr-TR" sz="2800" b="1" dirty="0" smtClean="0">
                <a:solidFill>
                  <a:srgbClr val="C00000"/>
                </a:solidFill>
              </a:rPr>
              <a:t>Ç=8x-12</a:t>
            </a:r>
            <a:endParaRPr lang="tr-TR" sz="28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10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32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22353" y="19213"/>
            <a:ext cx="8999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5) </a:t>
            </a:r>
            <a:r>
              <a:rPr lang="tr-TR" sz="2400" b="1" dirty="0" smtClean="0"/>
              <a:t>Kenar </a:t>
            </a:r>
            <a:r>
              <a:rPr lang="tr-TR" sz="2400" b="1" dirty="0" smtClean="0"/>
              <a:t>uzunluğu (2X -3) birim olan karenin alanı kaç birim karedir</a:t>
            </a:r>
            <a:r>
              <a:rPr lang="tr-TR" sz="2400" b="1" dirty="0" smtClean="0"/>
              <a:t>?</a:t>
            </a:r>
            <a:endParaRPr lang="tr-TR" sz="2400" dirty="0"/>
          </a:p>
        </p:txBody>
      </p:sp>
      <p:cxnSp>
        <p:nvCxnSpPr>
          <p:cNvPr id="4" name="Düz Ok Bağlayıcısı 3"/>
          <p:cNvCxnSpPr/>
          <p:nvPr/>
        </p:nvCxnSpPr>
        <p:spPr>
          <a:xfrm>
            <a:off x="251520" y="1277070"/>
            <a:ext cx="856895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971600" y="764704"/>
            <a:ext cx="0" cy="5956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241176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385192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4535996" y="1277070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5292080" y="1316961"/>
            <a:ext cx="0" cy="499235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6012160" y="1277070"/>
            <a:ext cx="14748" cy="503225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H="1">
            <a:off x="971600" y="2708920"/>
            <a:ext cx="50405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H="1">
            <a:off x="971602" y="4149080"/>
            <a:ext cx="50405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H="1">
            <a:off x="971600" y="4869160"/>
            <a:ext cx="50405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H="1">
            <a:off x="986350" y="5589240"/>
            <a:ext cx="50405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>
            <a:off x="971600" y="6309320"/>
            <a:ext cx="50405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Metin kutusu 17"/>
          <p:cNvSpPr txBox="1"/>
          <p:nvPr/>
        </p:nvSpPr>
        <p:spPr>
          <a:xfrm>
            <a:off x="1475656" y="783198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2898192" y="795274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564091" y="1772816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564090" y="3219753"/>
            <a:ext cx="407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4627097" y="795551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3863649" y="795551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5403578" y="795551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395538" y="429697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479813" y="506602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479812" y="5746209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345524" y="175584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2926476" y="175584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1401930" y="3219753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2824466" y="3219753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3863649" y="1751137"/>
            <a:ext cx="579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4621866" y="1772816"/>
            <a:ext cx="497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5292081" y="1751137"/>
            <a:ext cx="52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3851920" y="3250029"/>
            <a:ext cx="503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4535996" y="3219753"/>
            <a:ext cx="582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5292081" y="3250029"/>
            <a:ext cx="603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8" name="Metin kutusu 37"/>
          <p:cNvSpPr txBox="1"/>
          <p:nvPr/>
        </p:nvSpPr>
        <p:spPr>
          <a:xfrm>
            <a:off x="1259633" y="4296972"/>
            <a:ext cx="640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2627785" y="4248014"/>
            <a:ext cx="677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0" name="Metin kutusu 39"/>
          <p:cNvSpPr txBox="1"/>
          <p:nvPr/>
        </p:nvSpPr>
        <p:spPr>
          <a:xfrm>
            <a:off x="1259634" y="5066020"/>
            <a:ext cx="623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1" name="Metin kutusu 40"/>
          <p:cNvSpPr txBox="1"/>
          <p:nvPr/>
        </p:nvSpPr>
        <p:spPr>
          <a:xfrm>
            <a:off x="2627785" y="5066020"/>
            <a:ext cx="740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1259633" y="5746209"/>
            <a:ext cx="567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3" name="Metin kutusu 42"/>
          <p:cNvSpPr txBox="1"/>
          <p:nvPr/>
        </p:nvSpPr>
        <p:spPr>
          <a:xfrm>
            <a:off x="2627786" y="5712000"/>
            <a:ext cx="70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-X</a:t>
            </a:r>
            <a:endParaRPr lang="tr-TR" sz="2800" b="1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4035327" y="4248014"/>
            <a:ext cx="42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4719615" y="4248014"/>
            <a:ext cx="42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5396735" y="4248014"/>
            <a:ext cx="42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4002426" y="5066020"/>
            <a:ext cx="42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8" name="Metin kutusu 47"/>
          <p:cNvSpPr txBox="1"/>
          <p:nvPr/>
        </p:nvSpPr>
        <p:spPr>
          <a:xfrm>
            <a:off x="4691443" y="5066020"/>
            <a:ext cx="42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49" name="Metin kutusu 48"/>
          <p:cNvSpPr txBox="1"/>
          <p:nvPr/>
        </p:nvSpPr>
        <p:spPr>
          <a:xfrm>
            <a:off x="5419612" y="5066020"/>
            <a:ext cx="42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0" name="Metin kutusu 49"/>
          <p:cNvSpPr txBox="1"/>
          <p:nvPr/>
        </p:nvSpPr>
        <p:spPr>
          <a:xfrm>
            <a:off x="4035327" y="5738966"/>
            <a:ext cx="42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1" name="Metin kutusu 50"/>
          <p:cNvSpPr txBox="1"/>
          <p:nvPr/>
        </p:nvSpPr>
        <p:spPr>
          <a:xfrm>
            <a:off x="4701409" y="5719505"/>
            <a:ext cx="42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2" name="Metin kutusu 51"/>
          <p:cNvSpPr txBox="1"/>
          <p:nvPr/>
        </p:nvSpPr>
        <p:spPr>
          <a:xfrm>
            <a:off x="5368125" y="5738966"/>
            <a:ext cx="42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53" name="Metin kutusu 52"/>
          <p:cNvSpPr txBox="1"/>
          <p:nvPr/>
        </p:nvSpPr>
        <p:spPr>
          <a:xfrm>
            <a:off x="6228184" y="3893860"/>
            <a:ext cx="27363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A=</a:t>
            </a:r>
            <a:r>
              <a:rPr lang="tr-TR" sz="2800" b="1" dirty="0" err="1" smtClean="0"/>
              <a:t>a.a</a:t>
            </a:r>
            <a:endParaRPr lang="tr-TR" sz="2800" b="1" dirty="0" smtClean="0"/>
          </a:p>
          <a:p>
            <a:r>
              <a:rPr lang="tr-TR" sz="2800" b="1" dirty="0" smtClean="0"/>
              <a:t>A=(2x-3)</a:t>
            </a:r>
            <a:r>
              <a:rPr lang="tr-TR" sz="3200" b="1" baseline="30000" dirty="0" smtClean="0"/>
              <a:t>2</a:t>
            </a:r>
          </a:p>
          <a:p>
            <a:r>
              <a:rPr lang="tr-TR" sz="3200" b="1" dirty="0" smtClean="0"/>
              <a:t>A=4x</a:t>
            </a:r>
            <a:r>
              <a:rPr lang="tr-TR" sz="3200" b="1" baseline="30000" dirty="0" smtClean="0"/>
              <a:t>2</a:t>
            </a:r>
            <a:r>
              <a:rPr lang="tr-TR" sz="3200" b="1" dirty="0" smtClean="0"/>
              <a:t>-12x+9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109065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502494C-91A0-473F-A2D6-25E0FFFD9CD4}" type="slidenum">
              <a:rPr lang="tr-TR"/>
              <a:pPr eaLnBrk="1" hangingPunct="1"/>
              <a:t>33</a:t>
            </a:fld>
            <a:endParaRPr lang="tr-TR"/>
          </a:p>
        </p:txBody>
      </p:sp>
      <p:sp>
        <p:nvSpPr>
          <p:cNvPr id="52226" name="AutoShape 2"/>
          <p:cNvSpPr>
            <a:spLocks noChangeArrowheads="1"/>
          </p:cNvSpPr>
          <p:nvPr/>
        </p:nvSpPr>
        <p:spPr bwMode="auto">
          <a:xfrm>
            <a:off x="2667000" y="457200"/>
            <a:ext cx="3962400" cy="838200"/>
          </a:xfrm>
          <a:prstGeom prst="wedgeRectCallout">
            <a:avLst>
              <a:gd name="adj1" fmla="val -26142"/>
              <a:gd name="adj2" fmla="val 19245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4400" b="1">
                <a:solidFill>
                  <a:srgbClr val="FF0000"/>
                </a:solidFill>
              </a:rPr>
              <a:t>HAZIRLAYAN</a:t>
            </a:r>
          </a:p>
        </p:txBody>
      </p:sp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381000" y="3962400"/>
            <a:ext cx="8534400" cy="2286000"/>
          </a:xfrm>
          <a:prstGeom prst="wedgeRectCallout">
            <a:avLst>
              <a:gd name="adj1" fmla="val -15588"/>
              <a:gd name="adj2" fmla="val -50000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44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000" b="1" dirty="0" smtClean="0">
                <a:solidFill>
                  <a:srgbClr val="FF0000"/>
                </a:solidFill>
              </a:rPr>
              <a:t>UZMAN </a:t>
            </a:r>
            <a:r>
              <a:rPr lang="tr-TR" sz="4000" b="1" dirty="0">
                <a:solidFill>
                  <a:srgbClr val="FF0000"/>
                </a:solidFill>
              </a:rPr>
              <a:t>MATEMATİK ÖĞRETMENİ</a:t>
            </a:r>
          </a:p>
          <a:p>
            <a:pPr algn="r"/>
            <a:r>
              <a:rPr lang="tr-TR" sz="2800" b="1" dirty="0"/>
              <a:t>		                                         </a:t>
            </a:r>
            <a:r>
              <a:rPr lang="tr-TR" sz="2800" b="1" dirty="0" smtClean="0">
                <a:hlinkClick r:id="rId2"/>
              </a:rPr>
              <a:t>omeraskerden@hotmail.com.tr</a:t>
            </a:r>
            <a:endParaRPr lang="tr-TR" sz="2800" b="1" dirty="0"/>
          </a:p>
          <a:p>
            <a:pPr algn="ctr"/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46487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  <p:bldP spid="522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07504" y="188640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3) 3.x Cebirsel ifadesini model kurarak gösteriniz.</a:t>
            </a:r>
            <a:endParaRPr lang="tr-TR" sz="2000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971600" y="1988840"/>
            <a:ext cx="57606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1691680" y="1283702"/>
            <a:ext cx="0" cy="4449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1187624" y="208727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187624" y="280735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187624" y="350847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2256846" y="216040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259314" y="2792715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259314" y="350847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9" name="Slayt Numarası Yer Tutucusu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4</a:t>
            </a:fld>
            <a:endParaRPr lang="tr-TR"/>
          </a:p>
        </p:txBody>
      </p:sp>
      <p:cxnSp>
        <p:nvCxnSpPr>
          <p:cNvPr id="20" name="Düz Bağlayıcı 19"/>
          <p:cNvCxnSpPr/>
          <p:nvPr/>
        </p:nvCxnSpPr>
        <p:spPr>
          <a:xfrm>
            <a:off x="1691680" y="2718502"/>
            <a:ext cx="141904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1691680" y="3408285"/>
            <a:ext cx="141904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1691680" y="4149080"/>
            <a:ext cx="141904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3110727" y="2008004"/>
            <a:ext cx="0" cy="214107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Dikdörtgen 3"/>
          <p:cNvSpPr/>
          <p:nvPr/>
        </p:nvSpPr>
        <p:spPr>
          <a:xfrm>
            <a:off x="8028384" y="5589240"/>
            <a:ext cx="8162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b="1" dirty="0"/>
              <a:t>3.x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406103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6886" y="188640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 </a:t>
            </a:r>
            <a:r>
              <a:rPr lang="tr-TR" sz="2000" b="1" dirty="0" smtClean="0"/>
              <a:t>4</a:t>
            </a:r>
            <a:r>
              <a:rPr lang="tr-TR" sz="2000" b="1" dirty="0"/>
              <a:t>) 4.x Cebirsel ifadesini model kurarak gösteriniz</a:t>
            </a:r>
            <a:r>
              <a:rPr lang="tr-TR" sz="2000" b="1" dirty="0" smtClean="0"/>
              <a:t>.</a:t>
            </a:r>
            <a:r>
              <a:rPr lang="tr-TR" sz="2000" b="1" dirty="0"/>
              <a:t> </a:t>
            </a:r>
            <a:endParaRPr lang="tr-TR" sz="2000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971600" y="1988840"/>
            <a:ext cx="57606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0" y="1283702"/>
            <a:ext cx="0" cy="4449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187624" y="208727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187624" y="276289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203715" y="3541862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87624" y="434594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2259314" y="208738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259314" y="290578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2259314" y="358622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2220796" y="431655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5" name="Slayt Numarası Yer Tutucusu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5</a:t>
            </a:fld>
            <a:endParaRPr lang="tr-TR"/>
          </a:p>
        </p:txBody>
      </p:sp>
      <p:cxnSp>
        <p:nvCxnSpPr>
          <p:cNvPr id="22" name="Düz Bağlayıcı 21"/>
          <p:cNvCxnSpPr/>
          <p:nvPr/>
        </p:nvCxnSpPr>
        <p:spPr>
          <a:xfrm>
            <a:off x="3110727" y="2008004"/>
            <a:ext cx="0" cy="286115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1691680" y="3408285"/>
            <a:ext cx="141904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1702190" y="2750982"/>
            <a:ext cx="141904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Düz Bağlayıcı 26"/>
          <p:cNvCxnSpPr/>
          <p:nvPr/>
        </p:nvCxnSpPr>
        <p:spPr>
          <a:xfrm>
            <a:off x="1691677" y="4115764"/>
            <a:ext cx="141904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1691678" y="4833431"/>
            <a:ext cx="141904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Dikdörtgen 2"/>
          <p:cNvSpPr/>
          <p:nvPr/>
        </p:nvSpPr>
        <p:spPr>
          <a:xfrm>
            <a:off x="8192655" y="5733256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4.x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61707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9512" y="188640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5) x+2=1.(x+2) Cebirsel ifadesini model kurarak gösteriniz.</a:t>
            </a:r>
            <a:endParaRPr lang="tr-TR" sz="2000" dirty="0"/>
          </a:p>
        </p:txBody>
      </p:sp>
      <p:cxnSp>
        <p:nvCxnSpPr>
          <p:cNvPr id="4" name="Düz Ok Bağlayıcısı 3"/>
          <p:cNvCxnSpPr/>
          <p:nvPr/>
        </p:nvCxnSpPr>
        <p:spPr>
          <a:xfrm>
            <a:off x="971600" y="1988840"/>
            <a:ext cx="57606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Düz Ok Bağlayıcısı 4"/>
          <p:cNvCxnSpPr/>
          <p:nvPr/>
        </p:nvCxnSpPr>
        <p:spPr>
          <a:xfrm>
            <a:off x="1691680" y="1283702"/>
            <a:ext cx="0" cy="4449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187624" y="208727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3275856" y="146562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4067944" y="146562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2259314" y="208727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3275856" y="208727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067944" y="208727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6</a:t>
            </a:fld>
            <a:endParaRPr lang="tr-TR"/>
          </a:p>
        </p:txBody>
      </p:sp>
      <p:cxnSp>
        <p:nvCxnSpPr>
          <p:cNvPr id="23" name="Düz Bağlayıcı 22"/>
          <p:cNvCxnSpPr/>
          <p:nvPr/>
        </p:nvCxnSpPr>
        <p:spPr>
          <a:xfrm>
            <a:off x="1691680" y="2708920"/>
            <a:ext cx="28803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 flipV="1">
            <a:off x="3131840" y="1988840"/>
            <a:ext cx="0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 flipV="1">
            <a:off x="3832521" y="2008004"/>
            <a:ext cx="0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 flipV="1">
            <a:off x="4567350" y="1982894"/>
            <a:ext cx="0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Dikdörtgen 8"/>
          <p:cNvSpPr/>
          <p:nvPr/>
        </p:nvSpPr>
        <p:spPr>
          <a:xfrm>
            <a:off x="6084168" y="5576268"/>
            <a:ext cx="25138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/>
              <a:t>x+2=1.(x+2) 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364578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6881" y="116632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 </a:t>
            </a:r>
            <a:r>
              <a:rPr lang="tr-TR" sz="2000" b="1" dirty="0" smtClean="0"/>
              <a:t>6</a:t>
            </a:r>
            <a:r>
              <a:rPr lang="tr-TR" sz="2000" b="1" dirty="0"/>
              <a:t>) 2.(x+3) =2x+6 Cebirsel ifadesini model kurarak gösteriniz</a:t>
            </a:r>
            <a:r>
              <a:rPr lang="tr-TR" sz="2000" b="1" dirty="0" smtClean="0"/>
              <a:t>.</a:t>
            </a:r>
            <a:r>
              <a:rPr lang="tr-TR" sz="2000" b="1" dirty="0"/>
              <a:t> </a:t>
            </a:r>
            <a:endParaRPr lang="tr-TR" sz="2000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971600" y="1988840"/>
            <a:ext cx="57606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0" y="1283702"/>
            <a:ext cx="0" cy="4449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691680" y="2708920"/>
            <a:ext cx="36004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691680" y="3449618"/>
            <a:ext cx="36004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3131840" y="1988840"/>
            <a:ext cx="0" cy="146077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V="1">
            <a:off x="3851920" y="1978531"/>
            <a:ext cx="0" cy="146077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V="1">
            <a:off x="4549970" y="1978531"/>
            <a:ext cx="0" cy="146077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V="1">
            <a:off x="5292080" y="2008004"/>
            <a:ext cx="0" cy="146077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3275856" y="146562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3995936" y="146562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78802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616" y="214124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097380" y="289259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2216258" y="214124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2220796" y="2809255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5" name="Metin kutusu 24"/>
          <p:cNvSpPr txBox="1"/>
          <p:nvPr/>
        </p:nvSpPr>
        <p:spPr>
          <a:xfrm>
            <a:off x="3300962" y="214124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3300962" y="2809255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4007197" y="2809255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4007197" y="215190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4788024" y="215190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4769788" y="2809255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32" name="Slayt Numarası Yer Tutucusu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7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6369755" y="5747693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2.(x+3) =2x+6 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213289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7) 3.(x-2)=3x-6 Cebirsel ifadesini model kurarak gösteriniz.</a:t>
            </a:r>
            <a:endParaRPr lang="tr-TR" sz="2000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971600" y="1988840"/>
            <a:ext cx="57606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691680" y="1283702"/>
            <a:ext cx="0" cy="4449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1691680" y="2708920"/>
            <a:ext cx="28803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691680" y="3464367"/>
            <a:ext cx="28803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691680" y="4149080"/>
            <a:ext cx="286092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3131840" y="1988840"/>
            <a:ext cx="0" cy="21602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V="1">
            <a:off x="3847270" y="1988840"/>
            <a:ext cx="0" cy="21602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4552601" y="1988840"/>
            <a:ext cx="0" cy="21602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3275856" y="1465620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3995936" y="1484784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616" y="204303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616" y="280735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616" y="346436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</a:t>
            </a:r>
            <a:endParaRPr lang="tr-TR" sz="28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2259314" y="216040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2259314" y="280735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5" name="Metin kutusu 24"/>
          <p:cNvSpPr txBox="1"/>
          <p:nvPr/>
        </p:nvSpPr>
        <p:spPr>
          <a:xfrm>
            <a:off x="2259314" y="3596476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26" name="Metin kutusu 25"/>
          <p:cNvSpPr txBox="1"/>
          <p:nvPr/>
        </p:nvSpPr>
        <p:spPr>
          <a:xfrm>
            <a:off x="3239393" y="2166434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3953383" y="2185700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3239393" y="2807350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3995936" y="2807350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3275856" y="3596476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3988969" y="3625860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-1</a:t>
            </a:r>
            <a:endParaRPr lang="tr-TR" sz="2800" b="1" dirty="0"/>
          </a:p>
        </p:txBody>
      </p:sp>
      <p:sp>
        <p:nvSpPr>
          <p:cNvPr id="33" name="Slayt Numarası Yer Tutucusu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8</a:t>
            </a:fld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6516216" y="5755418"/>
            <a:ext cx="2310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3.(x-2)=3x-6 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181749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9512" y="57698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8) x.x=x</a:t>
            </a:r>
            <a:r>
              <a:rPr lang="tr-TR" sz="2000" b="1" baseline="30000" dirty="0"/>
              <a:t>2</a:t>
            </a:r>
            <a:r>
              <a:rPr lang="tr-TR" sz="2000" b="1" dirty="0"/>
              <a:t> Cebirsel ifadesini model kurarak gösteriniz.</a:t>
            </a:r>
            <a:endParaRPr lang="tr-TR" sz="2000" dirty="0"/>
          </a:p>
        </p:txBody>
      </p:sp>
      <p:cxnSp>
        <p:nvCxnSpPr>
          <p:cNvPr id="4" name="Düz Ok Bağlayıcısı 3"/>
          <p:cNvCxnSpPr/>
          <p:nvPr/>
        </p:nvCxnSpPr>
        <p:spPr>
          <a:xfrm>
            <a:off x="971600" y="1988840"/>
            <a:ext cx="57606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Düz Ok Bağlayıcısı 4"/>
          <p:cNvCxnSpPr/>
          <p:nvPr/>
        </p:nvCxnSpPr>
        <p:spPr>
          <a:xfrm>
            <a:off x="1691680" y="1283702"/>
            <a:ext cx="0" cy="4449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>
            <a:off x="1691680" y="3420259"/>
            <a:ext cx="14401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3131840" y="1988840"/>
            <a:ext cx="0" cy="14314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2259314" y="148478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1115616" y="2442939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X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2231006" y="2442939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X</a:t>
            </a:r>
            <a:r>
              <a:rPr lang="tr-TR" sz="4000" b="1" baseline="30000" dirty="0" smtClean="0"/>
              <a:t>2</a:t>
            </a:r>
            <a:endParaRPr lang="tr-TR" sz="4000" b="1" baseline="30000" dirty="0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9</a:t>
            </a:fld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7236296" y="5589240"/>
            <a:ext cx="15712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b="1" dirty="0"/>
              <a:t>x.x=x</a:t>
            </a:r>
            <a:r>
              <a:rPr lang="tr-TR" sz="4000" b="1" baseline="30000" dirty="0"/>
              <a:t>2</a:t>
            </a:r>
            <a:r>
              <a:rPr lang="tr-TR" sz="4000" b="1" dirty="0"/>
              <a:t> 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199454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1325</Words>
  <Application>Microsoft Office PowerPoint</Application>
  <PresentationFormat>Ekran Gösterisi (4:3)</PresentationFormat>
  <Paragraphs>704</Paragraphs>
  <Slides>33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gülfem</dc:creator>
  <cp:lastModifiedBy>gülfem</cp:lastModifiedBy>
  <cp:revision>146</cp:revision>
  <dcterms:created xsi:type="dcterms:W3CDTF">2011-12-16T12:25:53Z</dcterms:created>
  <dcterms:modified xsi:type="dcterms:W3CDTF">2011-12-17T20:44:32Z</dcterms:modified>
</cp:coreProperties>
</file>